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ctiveX/activeX1.xml" ContentType="application/vnd.ms-office.activeX+xml"/>
  <Override PartName="/ppt/tags/tag2.xml" ContentType="application/vnd.openxmlformats-officedocument.presentationml.tags+xml"/>
  <Override PartName="/ppt/activeX/activeX2.xml" ContentType="application/vnd.ms-office.activeX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57" r:id="rId5"/>
    <p:sldId id="260" r:id="rId6"/>
    <p:sldId id="261" r:id="rId7"/>
    <p:sldId id="263" r:id="rId8"/>
    <p:sldId id="262" r:id="rId9"/>
    <p:sldId id="265" r:id="rId10"/>
    <p:sldId id="268" r:id="rId11"/>
    <p:sldId id="269" r:id="rId12"/>
    <p:sldId id="278" r:id="rId13"/>
    <p:sldId id="270" r:id="rId14"/>
    <p:sldId id="271" r:id="rId15"/>
    <p:sldId id="272" r:id="rId16"/>
    <p:sldId id="266" r:id="rId17"/>
    <p:sldId id="280" r:id="rId18"/>
    <p:sldId id="281" r:id="rId19"/>
  </p:sldIdLst>
  <p:sldSz cx="9144000" cy="5143500" type="screen16x9"/>
  <p:notesSz cx="6858000" cy="9144000"/>
  <p:custDataLst>
    <p:tags r:id="rId2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388" autoAdjust="0"/>
  </p:normalViewPr>
  <p:slideViewPr>
    <p:cSldViewPr showGuides="1">
      <p:cViewPr>
        <p:scale>
          <a:sx n="75" d="100"/>
          <a:sy n="75" d="100"/>
        </p:scale>
        <p:origin x="-384" y="-300"/>
      </p:cViewPr>
      <p:guideLst>
        <p:guide orient="horz" pos="1620"/>
        <p:guide orient="horz" pos="214"/>
        <p:guide orient="horz" pos="2845"/>
        <p:guide orient="horz" pos="3026"/>
        <p:guide pos="2880"/>
        <p:guide pos="5511"/>
        <p:guide pos="2653"/>
        <p:guide pos="3107"/>
        <p:guide pos="2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C8658-32B0-4DC6-9415-62CF744BBAE5}" type="datetimeFigureOut">
              <a:rPr lang="ru-RU" smtClean="0"/>
              <a:t>29.01.2014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642F-D278-4A25-B1AE-66DB97DFFE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98601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C8658-32B0-4DC6-9415-62CF744BBAE5}" type="datetimeFigureOut">
              <a:rPr lang="ru-RU" smtClean="0"/>
              <a:t>29.01.2014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642F-D278-4A25-B1AE-66DB97DFFE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896918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C8658-32B0-4DC6-9415-62CF744BBAE5}" type="datetimeFigureOut">
              <a:rPr lang="ru-RU" smtClean="0"/>
              <a:t>29.01.2014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642F-D278-4A25-B1AE-66DB97DFFE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4055960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C8658-32B0-4DC6-9415-62CF744BBAE5}" type="datetimeFigureOut">
              <a:rPr lang="ru-RU" smtClean="0"/>
              <a:t>29.01.2014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642F-D278-4A25-B1AE-66DB97DFFE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1327284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C8658-32B0-4DC6-9415-62CF744BBAE5}" type="datetimeFigureOut">
              <a:rPr lang="ru-RU" smtClean="0"/>
              <a:t>29.01.2014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642F-D278-4A25-B1AE-66DB97DFFE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59308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C8658-32B0-4DC6-9415-62CF744BBAE5}" type="datetimeFigureOut">
              <a:rPr lang="ru-RU" smtClean="0"/>
              <a:t>29.01.2014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642F-D278-4A25-B1AE-66DB97DFFE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772771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C8658-32B0-4DC6-9415-62CF744BBAE5}" type="datetimeFigureOut">
              <a:rPr lang="ru-RU" smtClean="0"/>
              <a:t>29.01.2014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642F-D278-4A25-B1AE-66DB97DFFE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8867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C8658-32B0-4DC6-9415-62CF744BBAE5}" type="datetimeFigureOut">
              <a:rPr lang="ru-RU" smtClean="0"/>
              <a:t>29.01.2014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642F-D278-4A25-B1AE-66DB97DFFE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74422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C8658-32B0-4DC6-9415-62CF744BBAE5}" type="datetimeFigureOut">
              <a:rPr lang="ru-RU" smtClean="0"/>
              <a:t>29.01.2014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642F-D278-4A25-B1AE-66DB97DFFE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465067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C8658-32B0-4DC6-9415-62CF744BBAE5}" type="datetimeFigureOut">
              <a:rPr lang="ru-RU" smtClean="0"/>
              <a:t>29.01.2014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642F-D278-4A25-B1AE-66DB97DFFE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656845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C8658-32B0-4DC6-9415-62CF744BBAE5}" type="datetimeFigureOut">
              <a:rPr lang="ru-RU" smtClean="0"/>
              <a:t>29.01.2014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642F-D278-4A25-B1AE-66DB97DFFE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345946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6C8658-32B0-4DC6-9415-62CF744BBAE5}" type="datetimeFigureOut">
              <a:rPr lang="ru-RU" smtClean="0"/>
              <a:t>29.01.2014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31642F-D278-4A25-B1AE-66DB97DFFE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904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7" Type="http://schemas.openxmlformats.org/officeDocument/2006/relationships/image" Target="../media/image5.png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microsoft.com/office/2007/relationships/hdphoto" Target="../media/hdphoto1.wdp"/><Relationship Id="rId5" Type="http://schemas.openxmlformats.org/officeDocument/2006/relationships/image" Target="../media/image2.jpeg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control" Target="../activeX/activeX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4.wdp"/><Relationship Id="rId7" Type="http://schemas.openxmlformats.org/officeDocument/2006/relationships/image" Target="../media/image2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0.png"/><Relationship Id="rId5" Type="http://schemas.openxmlformats.org/officeDocument/2006/relationships/image" Target="../media/image210.png"/><Relationship Id="rId4" Type="http://schemas.openxmlformats.org/officeDocument/2006/relationships/image" Target="../media/image200.png"/><Relationship Id="rId9" Type="http://schemas.microsoft.com/office/2007/relationships/hdphoto" Target="../media/hdphoto5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0.png"/><Relationship Id="rId3" Type="http://schemas.microsoft.com/office/2007/relationships/hdphoto" Target="../media/hdphoto6.wdp"/><Relationship Id="rId7" Type="http://schemas.openxmlformats.org/officeDocument/2006/relationships/image" Target="../media/image290.png"/><Relationship Id="rId12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0.png"/><Relationship Id="rId11" Type="http://schemas.openxmlformats.org/officeDocument/2006/relationships/image" Target="../media/image30.png"/><Relationship Id="rId5" Type="http://schemas.openxmlformats.org/officeDocument/2006/relationships/image" Target="../media/image270.png"/><Relationship Id="rId10" Type="http://schemas.openxmlformats.org/officeDocument/2006/relationships/image" Target="../media/image32.png"/><Relationship Id="rId4" Type="http://schemas.openxmlformats.org/officeDocument/2006/relationships/image" Target="../media/image260.png"/><Relationship Id="rId9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33.png"/><Relationship Id="rId7" Type="http://schemas.openxmlformats.org/officeDocument/2006/relationships/image" Target="../media/image31.jpeg"/><Relationship Id="rId12" Type="http://schemas.openxmlformats.org/officeDocument/2006/relationships/image" Target="../media/image4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8.png"/><Relationship Id="rId10" Type="http://schemas.openxmlformats.org/officeDocument/2006/relationships/image" Target="../media/image41.png"/><Relationship Id="rId4" Type="http://schemas.openxmlformats.org/officeDocument/2006/relationships/image" Target="../media/image36.png"/><Relationship Id="rId9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5" Type="http://schemas.microsoft.com/office/2007/relationships/hdphoto" Target="../media/hdphoto8.wdp"/><Relationship Id="rId4" Type="http://schemas.openxmlformats.org/officeDocument/2006/relationships/image" Target="../media/image46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18" Type="http://schemas.openxmlformats.org/officeDocument/2006/relationships/image" Target="../media/image60.png"/><Relationship Id="rId21" Type="http://schemas.openxmlformats.org/officeDocument/2006/relationships/image" Target="../media/image63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17" Type="http://schemas.openxmlformats.org/officeDocument/2006/relationships/image" Target="../media/image50.gif"/><Relationship Id="rId2" Type="http://schemas.openxmlformats.org/officeDocument/2006/relationships/image" Target="../media/image47.png"/><Relationship Id="rId16" Type="http://schemas.microsoft.com/office/2007/relationships/hdphoto" Target="../media/hdphoto9.wdp"/><Relationship Id="rId20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5" Type="http://schemas.openxmlformats.org/officeDocument/2006/relationships/image" Target="../media/image49.png"/><Relationship Id="rId10" Type="http://schemas.openxmlformats.org/officeDocument/2006/relationships/image" Target="../media/image56.png"/><Relationship Id="rId19" Type="http://schemas.openxmlformats.org/officeDocument/2006/relationships/image" Target="../media/image61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Relationship Id="rId14" Type="http://schemas.openxmlformats.org/officeDocument/2006/relationships/image" Target="../media/image48.gif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284" y="339725"/>
            <a:ext cx="835342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tx2"/>
                </a:solidFill>
              </a:rPr>
              <a:t>Электромагнитное поле.</a:t>
            </a:r>
          </a:p>
          <a:p>
            <a:pPr algn="ctr"/>
            <a:r>
              <a:rPr lang="ru-RU" sz="4400" b="1" dirty="0" smtClean="0">
                <a:solidFill>
                  <a:schemeClr val="tx2"/>
                </a:solidFill>
              </a:rPr>
              <a:t>Электромагнитная волна.</a:t>
            </a:r>
          </a:p>
          <a:p>
            <a:pPr algn="ctr"/>
            <a:r>
              <a:rPr lang="ru-RU" sz="4400" b="1" dirty="0" smtClean="0">
                <a:solidFill>
                  <a:schemeClr val="tx2"/>
                </a:solidFill>
              </a:rPr>
              <a:t>Скорость распространения ЭМВ</a:t>
            </a:r>
            <a:endParaRPr lang="ru-RU" sz="4400" b="1" dirty="0">
              <a:solidFill>
                <a:schemeClr val="tx2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571750"/>
            <a:ext cx="3168352" cy="195804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932363" y="2774798"/>
            <a:ext cx="37957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«…Научная деятельность… единственное, что переживает тебя и что на сотни и тысячи лет </a:t>
            </a:r>
            <a:r>
              <a:rPr lang="ru-RU" dirty="0" smtClean="0"/>
              <a:t>врезается </a:t>
            </a:r>
            <a:r>
              <a:rPr lang="ru-RU" dirty="0"/>
              <a:t>в историю человечества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005132" y="3988486"/>
            <a:ext cx="2722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Абрам Федорович Иоффе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46094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tsikave.ostriv.in.ua/images/publications/4/12712/1347359440.jpg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00" r="2908"/>
          <a:stretch/>
        </p:blipFill>
        <p:spPr bwMode="auto">
          <a:xfrm>
            <a:off x="683568" y="339724"/>
            <a:ext cx="2922803" cy="35341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7" name="Прямоугольник 6"/>
          <p:cNvSpPr/>
          <p:nvPr/>
        </p:nvSpPr>
        <p:spPr>
          <a:xfrm>
            <a:off x="884048" y="3900883"/>
            <a:ext cx="2521844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Майкл Фарадей</a:t>
            </a:r>
          </a:p>
          <a:p>
            <a:pPr algn="ctr"/>
            <a:r>
              <a:rPr lang="ru-RU" sz="1600" dirty="0" smtClean="0"/>
              <a:t>22. 09. 1791 — 25. 08. 1867</a:t>
            </a:r>
            <a:endParaRPr 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500332" y="3900884"/>
            <a:ext cx="288032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Джеймс Клерк Максвелл</a:t>
            </a:r>
          </a:p>
          <a:p>
            <a:pPr algn="ctr"/>
            <a:r>
              <a:rPr lang="ru-RU" sz="1600" dirty="0" smtClean="0"/>
              <a:t>13. 06. 1831 — 5. 11. 1879</a:t>
            </a:r>
            <a:endParaRPr lang="ru-RU" sz="1600" dirty="0"/>
          </a:p>
        </p:txBody>
      </p:sp>
      <p:pic>
        <p:nvPicPr>
          <p:cNvPr id="3076" name="Picture 4" descr="http://outreach.jach.hawaii.edu/pressroom/2006_jcmbday/Maxwell.jp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00322"/>
            <a:ext cx="2864776" cy="3573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6" name="Прямоугольник 5"/>
          <p:cNvSpPr/>
          <p:nvPr/>
        </p:nvSpPr>
        <p:spPr>
          <a:xfrm>
            <a:off x="3764727" y="344190"/>
            <a:ext cx="16145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1831</a:t>
            </a:r>
            <a:endParaRPr lang="ru-RU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916274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32363" y="391482"/>
            <a:ext cx="381635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Явление возникновения тока в замкнутом контуре при измене-</a:t>
            </a:r>
            <a:r>
              <a:rPr lang="ru-RU" sz="2000" dirty="0" err="1" smtClean="0"/>
              <a:t>нии</a:t>
            </a:r>
            <a:r>
              <a:rPr lang="ru-RU" sz="2000" dirty="0" smtClean="0"/>
              <a:t> магнитного потока, </a:t>
            </a:r>
            <a:r>
              <a:rPr lang="ru-RU" sz="2000" dirty="0" err="1" smtClean="0"/>
              <a:t>прони-зывающего</a:t>
            </a:r>
            <a:r>
              <a:rPr lang="ru-RU" sz="2000" dirty="0" smtClean="0"/>
              <a:t> контур, называется </a:t>
            </a:r>
            <a:r>
              <a:rPr lang="ru-RU" sz="2000" dirty="0" smtClean="0">
                <a:solidFill>
                  <a:srgbClr val="C00000"/>
                </a:solidFill>
              </a:rPr>
              <a:t>явлением электромагнитной индукции</a:t>
            </a:r>
            <a:r>
              <a:rPr lang="ru-RU" sz="2000" dirty="0" smtClean="0"/>
              <a:t>.</a:t>
            </a:r>
          </a:p>
        </p:txBody>
      </p:sp>
      <p:pic>
        <p:nvPicPr>
          <p:cNvPr id="2050" name="Picture 2" descr="http://tsikave.ostriv.in.ua/images/publications/4/12712/1347359440.jpg"/>
          <p:cNvPicPr>
            <a:picLocks noChangeAspect="1" noChangeArrowheads="1"/>
          </p:cNvPicPr>
          <p:nvPr/>
        </p:nvPicPr>
        <p:blipFill rotWithShape="1">
          <a:blip r:embed="rId5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00" r="2908"/>
          <a:stretch/>
        </p:blipFill>
        <p:spPr bwMode="auto">
          <a:xfrm>
            <a:off x="683568" y="366762"/>
            <a:ext cx="3221815" cy="38956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7" name="Прямоугольник 6"/>
          <p:cNvSpPr/>
          <p:nvPr/>
        </p:nvSpPr>
        <p:spPr>
          <a:xfrm>
            <a:off x="1033553" y="4298422"/>
            <a:ext cx="2521844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Майкл Фарадей</a:t>
            </a:r>
          </a:p>
          <a:p>
            <a:pPr algn="ctr"/>
            <a:r>
              <a:rPr lang="ru-RU" sz="1600" dirty="0" smtClean="0"/>
              <a:t>22. 09. 1791 — 25. 08. 1867</a:t>
            </a:r>
            <a:endParaRPr lang="ru-RU" sz="1600" dirty="0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2060" name="ShockwaveFlash1" r:id="rId2" imgW="3600000" imgH="2232114"/>
        </mc:Choice>
        <mc:Fallback>
          <p:control name="ShockwaveFlash1" r:id="rId2" imgW="3600000" imgH="2232114">
            <p:pic>
              <p:nvPicPr>
                <p:cNvPr id="0" name="ShockwaveFlash1"/>
                <p:cNvPicPr preferRelativeResize="0">
                  <a:picLocks noChangeArrowheads="1" noChangeShapeType="1"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32363" y="2284413"/>
                  <a:ext cx="3600450" cy="22320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5965955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cs411222.vk.me/v411222404/178a/pyZic0gj6w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991" y="2663323"/>
            <a:ext cx="1791340" cy="176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t2.gstatic.com/images?q=tbn:ANd9GcQs_mVlGkJeT96w1RkGbk1ZC55Daq4VQ5NkuxqQ_vhn5VdxFcH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965490" y="283085"/>
            <a:ext cx="1546078" cy="2009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t1.gstatic.com/images?q=tbn:ANd9GcSgNz_qmaWFxAthMC2cCIb8_FCzjkNToeT5qYXwNIoYugo4Ifk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104595" y="2571750"/>
            <a:ext cx="1756508" cy="1971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cs411222.vk.me/v411222404/17e6/VoeVjZ6fzn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689" y="184961"/>
            <a:ext cx="2364197" cy="236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Выноска-облако 1"/>
          <p:cNvSpPr/>
          <p:nvPr/>
        </p:nvSpPr>
        <p:spPr>
          <a:xfrm>
            <a:off x="2123728" y="268394"/>
            <a:ext cx="2532595" cy="1440160"/>
          </a:xfrm>
          <a:prstGeom prst="cloudCallout">
            <a:avLst>
              <a:gd name="adj1" fmla="val -64460"/>
              <a:gd name="adj2" fmla="val 32076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Выноска-облако 9"/>
          <p:cNvSpPr/>
          <p:nvPr/>
        </p:nvSpPr>
        <p:spPr>
          <a:xfrm>
            <a:off x="4716016" y="2505606"/>
            <a:ext cx="2532595" cy="1794335"/>
          </a:xfrm>
          <a:prstGeom prst="cloudCallout">
            <a:avLst>
              <a:gd name="adj1" fmla="val 63414"/>
              <a:gd name="adj2" fmla="val 12321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Выноска-облако 7"/>
          <p:cNvSpPr/>
          <p:nvPr/>
        </p:nvSpPr>
        <p:spPr>
          <a:xfrm>
            <a:off x="2105064" y="3217675"/>
            <a:ext cx="2532595" cy="1440160"/>
          </a:xfrm>
          <a:prstGeom prst="cloudCallout">
            <a:avLst>
              <a:gd name="adj1" fmla="val -76495"/>
              <a:gd name="adj2" fmla="val 4959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Выноска-облако 8"/>
          <p:cNvSpPr/>
          <p:nvPr/>
        </p:nvSpPr>
        <p:spPr>
          <a:xfrm>
            <a:off x="4572000" y="965787"/>
            <a:ext cx="2532595" cy="1440160"/>
          </a:xfrm>
          <a:prstGeom prst="cloudCallout">
            <a:avLst>
              <a:gd name="adj1" fmla="val 59652"/>
              <a:gd name="adj2" fmla="val -32741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355037" y="403698"/>
            <a:ext cx="206997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Отличается </a:t>
            </a:r>
            <a:r>
              <a:rPr lang="ru-RU" sz="1400" dirty="0"/>
              <a:t>ли оно от поля, созданного неподвижными электрическими зарядами?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330056" y="3484102"/>
            <a:ext cx="21199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Возникает </a:t>
            </a:r>
            <a:r>
              <a:rPr lang="ru-RU" dirty="0" smtClean="0"/>
              <a:t>ли это поле только в проводнике?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747172" y="1147258"/>
            <a:ext cx="21822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А может оно существует </a:t>
            </a:r>
            <a:r>
              <a:rPr lang="ru-RU" sz="1600" dirty="0"/>
              <a:t>и в пространстве вокруг него?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860031" y="2798675"/>
            <a:ext cx="224456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Играет ли какую-либо роль в возникновении этого поля замкнутый проводник, по которому протекает ток? </a:t>
            </a:r>
          </a:p>
        </p:txBody>
      </p:sp>
    </p:spTree>
    <p:extLst>
      <p:ext uri="{BB962C8B-B14F-4D97-AF65-F5344CB8AC3E}">
        <p14:creationId xmlns:p14="http://schemas.microsoft.com/office/powerpoint/2010/main" val="34740580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8" grpId="0" animBg="1"/>
      <p:bldP spid="9" grpId="0" animBg="1"/>
      <p:bldP spid="3" grpId="0"/>
      <p:bldP spid="4" grpId="0"/>
      <p:bldP spid="1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819812" y="3940287"/>
            <a:ext cx="288032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Джеймс Клерк Максвелл</a:t>
            </a:r>
          </a:p>
          <a:p>
            <a:pPr algn="ctr"/>
            <a:r>
              <a:rPr lang="ru-RU" sz="1600" dirty="0" smtClean="0"/>
              <a:t>13. 06. 1831 — 5. 11. 1879</a:t>
            </a:r>
            <a:endParaRPr lang="ru-RU" sz="1600" dirty="0"/>
          </a:p>
        </p:txBody>
      </p:sp>
      <p:pic>
        <p:nvPicPr>
          <p:cNvPr id="3" name="Picture 4" descr="http://outreach.jach.hawaii.edu/pressroom/2006_jcmbday/Maxwell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27584" y="339725"/>
            <a:ext cx="2864776" cy="3573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Прямоугольник 4"/>
          <p:cNvSpPr/>
          <p:nvPr/>
        </p:nvSpPr>
        <p:spPr>
          <a:xfrm>
            <a:off x="7352455" y="107478"/>
            <a:ext cx="142699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1865 г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938118" y="695325"/>
            <a:ext cx="38163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Теория </a:t>
            </a:r>
            <a:r>
              <a:rPr lang="ru-RU" sz="2000" b="1" dirty="0"/>
              <a:t>электромагнитного </a:t>
            </a:r>
            <a:r>
              <a:rPr lang="ru-RU" sz="2000" b="1" dirty="0" smtClean="0"/>
              <a:t>поля</a:t>
            </a:r>
            <a:endParaRPr lang="ru-RU" sz="20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932362" y="1095435"/>
            <a:ext cx="3816351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1 постулат</a:t>
            </a:r>
            <a:r>
              <a:rPr lang="ru-RU" dirty="0" smtClean="0"/>
              <a:t>:</a:t>
            </a:r>
            <a:r>
              <a:rPr lang="ru-RU" sz="1600" dirty="0" smtClean="0"/>
              <a:t> переменное </a:t>
            </a:r>
            <a:r>
              <a:rPr lang="ru-RU" sz="1600" dirty="0"/>
              <a:t>магнитное поле создает в окружающем его </a:t>
            </a:r>
            <a:r>
              <a:rPr lang="ru-RU" sz="1600" dirty="0" smtClean="0"/>
              <a:t>пространстве </a:t>
            </a:r>
            <a:r>
              <a:rPr lang="ru-RU" sz="1600" dirty="0"/>
              <a:t>вихревое </a:t>
            </a:r>
            <a:r>
              <a:rPr lang="ru-RU" sz="1600" dirty="0" smtClean="0"/>
              <a:t>электрическое </a:t>
            </a:r>
            <a:r>
              <a:rPr lang="ru-RU" sz="1600" dirty="0"/>
              <a:t>поле, линии </a:t>
            </a:r>
            <a:r>
              <a:rPr lang="ru-RU" sz="1600" dirty="0" smtClean="0"/>
              <a:t>напряженности которого </a:t>
            </a:r>
            <a:r>
              <a:rPr lang="ru-RU" sz="1600" dirty="0"/>
              <a:t>представляют собой </a:t>
            </a:r>
            <a:r>
              <a:rPr lang="ru-RU" sz="1600" dirty="0" smtClean="0"/>
              <a:t>замкнутые </a:t>
            </a:r>
            <a:r>
              <a:rPr lang="ru-RU" sz="1600" dirty="0"/>
              <a:t>линии, охватывающие линии </a:t>
            </a:r>
            <a:r>
              <a:rPr lang="ru-RU" sz="1600" dirty="0" smtClean="0"/>
              <a:t>индукции </a:t>
            </a:r>
            <a:r>
              <a:rPr lang="ru-RU" sz="1600" dirty="0"/>
              <a:t>магнитного поля</a:t>
            </a:r>
            <a:r>
              <a:rPr lang="ru-RU" sz="1600" i="1" dirty="0"/>
              <a:t>.</a:t>
            </a:r>
            <a:endParaRPr lang="ru-RU" sz="1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926607" y="2706271"/>
            <a:ext cx="381635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2 постулат</a:t>
            </a:r>
            <a:r>
              <a:rPr lang="ru-RU" dirty="0" smtClean="0"/>
              <a:t>:</a:t>
            </a:r>
            <a:r>
              <a:rPr lang="ru-RU" sz="1600" dirty="0" smtClean="0"/>
              <a:t> переменное </a:t>
            </a:r>
            <a:r>
              <a:rPr lang="ru-RU" sz="1600" dirty="0"/>
              <a:t>электрическое поле создает в окружающем его </a:t>
            </a:r>
            <a:r>
              <a:rPr lang="ru-RU" sz="1600" dirty="0" err="1" smtClean="0"/>
              <a:t>прост-ран­стве</a:t>
            </a:r>
            <a:r>
              <a:rPr lang="ru-RU" sz="1600" dirty="0" smtClean="0"/>
              <a:t> </a:t>
            </a:r>
            <a:r>
              <a:rPr lang="ru-RU" sz="1600" dirty="0"/>
              <a:t>вихревое магнитное поле, линии индукции которого охватывают ли­нии напряженности переменного </a:t>
            </a:r>
            <a:r>
              <a:rPr lang="ru-RU" sz="1600" dirty="0" err="1" smtClean="0"/>
              <a:t>электричес</a:t>
            </a:r>
            <a:r>
              <a:rPr lang="ru-RU" sz="1600" dirty="0" smtClean="0"/>
              <a:t>-кого </a:t>
            </a:r>
            <a:r>
              <a:rPr lang="ru-RU" sz="1600" dirty="0"/>
              <a:t>поля</a:t>
            </a:r>
            <a:r>
              <a:rPr lang="ru-RU" sz="1600" i="1" dirty="0"/>
              <a:t>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9381864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24128" y="360065"/>
            <a:ext cx="23285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Магнитное поле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9592" y="339993"/>
            <a:ext cx="28266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Электрическое поле</a:t>
            </a:r>
            <a:endParaRPr lang="ru-RU" sz="2400" dirty="0">
              <a:solidFill>
                <a:schemeClr val="tx2"/>
              </a:solidFill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758" y="1436120"/>
            <a:ext cx="3743325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827" y="1131590"/>
            <a:ext cx="2362200" cy="239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Прямая со стрелкой 8"/>
          <p:cNvCxnSpPr/>
          <p:nvPr/>
        </p:nvCxnSpPr>
        <p:spPr>
          <a:xfrm flipH="1" flipV="1">
            <a:off x="3494027" y="3522365"/>
            <a:ext cx="1077973" cy="56155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4572000" y="3522365"/>
            <a:ext cx="1077973" cy="56155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457977" y="4136032"/>
            <a:ext cx="2228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</a:rPr>
              <a:t>Вихревое поле</a:t>
            </a:r>
            <a:endParaRPr lang="ru-RU" sz="2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1336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Прямая соединительная линия 8"/>
          <p:cNvCxnSpPr/>
          <p:nvPr/>
        </p:nvCxnSpPr>
        <p:spPr>
          <a:xfrm>
            <a:off x="428155" y="2571750"/>
            <a:ext cx="3783483" cy="0"/>
          </a:xfrm>
          <a:prstGeom prst="line">
            <a:avLst/>
          </a:prstGeom>
          <a:ln>
            <a:solidFill>
              <a:srgbClr val="00FF00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932363" y="358865"/>
            <a:ext cx="381635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solidFill>
                  <a:srgbClr val="C00000"/>
                </a:solidFill>
              </a:rPr>
              <a:t>Электростатическое поле</a:t>
            </a:r>
            <a:r>
              <a:rPr lang="ru-RU" sz="2200" dirty="0" smtClean="0"/>
              <a:t> — это поле, созданное </a:t>
            </a:r>
            <a:r>
              <a:rPr lang="ru-RU" sz="2200" dirty="0" err="1" smtClean="0"/>
              <a:t>непод</a:t>
            </a:r>
            <a:r>
              <a:rPr lang="en-US" sz="2200" dirty="0" smtClean="0"/>
              <a:t>-</a:t>
            </a:r>
            <a:r>
              <a:rPr lang="ru-RU" sz="2200" dirty="0" err="1" smtClean="0"/>
              <a:t>вижными</a:t>
            </a:r>
            <a:r>
              <a:rPr lang="ru-RU" sz="2200" dirty="0" smtClean="0"/>
              <a:t> в пространстве и неизменными во времени электрическими зарядами.</a:t>
            </a:r>
            <a:endParaRPr lang="ru-RU" sz="2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923408" y="2547543"/>
            <a:ext cx="3834259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Силовые линии </a:t>
            </a:r>
            <a:r>
              <a:rPr lang="ru-RU" sz="2200" dirty="0" err="1" smtClean="0"/>
              <a:t>электроста</a:t>
            </a:r>
            <a:r>
              <a:rPr lang="en-US" sz="2200" dirty="0" smtClean="0"/>
              <a:t>-</a:t>
            </a:r>
            <a:r>
              <a:rPr lang="ru-RU" sz="2200" dirty="0" err="1" smtClean="0"/>
              <a:t>тического</a:t>
            </a:r>
            <a:r>
              <a:rPr lang="ru-RU" sz="2200" dirty="0" smtClean="0"/>
              <a:t> </a:t>
            </a:r>
            <a:r>
              <a:rPr lang="ru-RU" sz="2200" dirty="0"/>
              <a:t>поля начинаются на </a:t>
            </a:r>
            <a:r>
              <a:rPr lang="ru-RU" sz="2200" dirty="0" smtClean="0"/>
              <a:t>положительных </a:t>
            </a:r>
            <a:r>
              <a:rPr lang="ru-RU" sz="2200" dirty="0"/>
              <a:t>зарядах и </a:t>
            </a:r>
            <a:r>
              <a:rPr lang="ru-RU" sz="2200" dirty="0" smtClean="0"/>
              <a:t>за</a:t>
            </a:r>
            <a:r>
              <a:rPr lang="en-US" sz="2200" dirty="0" smtClean="0"/>
              <a:t>-</a:t>
            </a:r>
            <a:r>
              <a:rPr lang="ru-RU" sz="2200" dirty="0" err="1" smtClean="0"/>
              <a:t>канчиваются</a:t>
            </a:r>
            <a:r>
              <a:rPr lang="ru-RU" sz="2200" dirty="0" smtClean="0"/>
              <a:t> </a:t>
            </a:r>
            <a:r>
              <a:rPr lang="ru-RU" sz="2200" dirty="0"/>
              <a:t>на </a:t>
            </a:r>
            <a:r>
              <a:rPr lang="ru-RU" sz="2200" dirty="0" smtClean="0"/>
              <a:t>отрицатель</a:t>
            </a:r>
            <a:r>
              <a:rPr lang="en-US" sz="2200" dirty="0" smtClean="0"/>
              <a:t>-</a:t>
            </a:r>
            <a:r>
              <a:rPr lang="ru-RU" sz="2200" dirty="0" err="1" smtClean="0"/>
              <a:t>ных</a:t>
            </a:r>
            <a:r>
              <a:rPr lang="ru-RU" sz="2200" dirty="0"/>
              <a:t>.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1239140" y="2179166"/>
            <a:ext cx="1931350" cy="247840"/>
          </a:xfrm>
          <a:custGeom>
            <a:avLst/>
            <a:gdLst>
              <a:gd name="connsiteX0" fmla="*/ 0 w 1931350"/>
              <a:gd name="connsiteY0" fmla="*/ 239294 h 247840"/>
              <a:gd name="connsiteX1" fmla="*/ 948583 w 1931350"/>
              <a:gd name="connsiteY1" fmla="*/ 12 h 247840"/>
              <a:gd name="connsiteX2" fmla="*/ 1931350 w 1931350"/>
              <a:gd name="connsiteY2" fmla="*/ 247840 h 247840"/>
              <a:gd name="connsiteX3" fmla="*/ 1931350 w 1931350"/>
              <a:gd name="connsiteY3" fmla="*/ 247840 h 247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1350" h="247840">
                <a:moveTo>
                  <a:pt x="0" y="239294"/>
                </a:moveTo>
                <a:cubicBezTo>
                  <a:pt x="313345" y="118941"/>
                  <a:pt x="626691" y="-1412"/>
                  <a:pt x="948583" y="12"/>
                </a:cubicBezTo>
                <a:cubicBezTo>
                  <a:pt x="1270475" y="1436"/>
                  <a:pt x="1931350" y="247840"/>
                  <a:pt x="1931350" y="247840"/>
                </a:cubicBezTo>
                <a:lnTo>
                  <a:pt x="1931350" y="247840"/>
                </a:lnTo>
              </a:path>
            </a:pathLst>
          </a:custGeom>
          <a:ln>
            <a:solidFill>
              <a:srgbClr val="00FF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олилиния 12"/>
          <p:cNvSpPr/>
          <p:nvPr/>
        </p:nvSpPr>
        <p:spPr>
          <a:xfrm flipV="1">
            <a:off x="1241132" y="2683950"/>
            <a:ext cx="1931350" cy="247840"/>
          </a:xfrm>
          <a:custGeom>
            <a:avLst/>
            <a:gdLst>
              <a:gd name="connsiteX0" fmla="*/ 0 w 1931350"/>
              <a:gd name="connsiteY0" fmla="*/ 239294 h 247840"/>
              <a:gd name="connsiteX1" fmla="*/ 948583 w 1931350"/>
              <a:gd name="connsiteY1" fmla="*/ 12 h 247840"/>
              <a:gd name="connsiteX2" fmla="*/ 1931350 w 1931350"/>
              <a:gd name="connsiteY2" fmla="*/ 247840 h 247840"/>
              <a:gd name="connsiteX3" fmla="*/ 1931350 w 1931350"/>
              <a:gd name="connsiteY3" fmla="*/ 247840 h 247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1350" h="247840">
                <a:moveTo>
                  <a:pt x="0" y="239294"/>
                </a:moveTo>
                <a:cubicBezTo>
                  <a:pt x="313345" y="118941"/>
                  <a:pt x="626691" y="-1412"/>
                  <a:pt x="948583" y="12"/>
                </a:cubicBezTo>
                <a:cubicBezTo>
                  <a:pt x="1270475" y="1436"/>
                  <a:pt x="1931350" y="247840"/>
                  <a:pt x="1931350" y="247840"/>
                </a:cubicBezTo>
                <a:lnTo>
                  <a:pt x="1931350" y="247840"/>
                </a:lnTo>
              </a:path>
            </a:pathLst>
          </a:custGeom>
          <a:ln>
            <a:solidFill>
              <a:srgbClr val="00FF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олилиния 11"/>
          <p:cNvSpPr/>
          <p:nvPr/>
        </p:nvSpPr>
        <p:spPr>
          <a:xfrm>
            <a:off x="1179320" y="1846286"/>
            <a:ext cx="2110811" cy="520900"/>
          </a:xfrm>
          <a:custGeom>
            <a:avLst/>
            <a:gdLst>
              <a:gd name="connsiteX0" fmla="*/ 0 w 2110811"/>
              <a:gd name="connsiteY0" fmla="*/ 640938 h 649484"/>
              <a:gd name="connsiteX1" fmla="*/ 837487 w 2110811"/>
              <a:gd name="connsiteY1" fmla="*/ 4 h 649484"/>
              <a:gd name="connsiteX2" fmla="*/ 2110811 w 2110811"/>
              <a:gd name="connsiteY2" fmla="*/ 649484 h 649484"/>
              <a:gd name="connsiteX0" fmla="*/ 0 w 2110811"/>
              <a:gd name="connsiteY0" fmla="*/ 521879 h 530425"/>
              <a:gd name="connsiteX1" fmla="*/ 1070850 w 2110811"/>
              <a:gd name="connsiteY1" fmla="*/ 8 h 530425"/>
              <a:gd name="connsiteX2" fmla="*/ 2110811 w 2110811"/>
              <a:gd name="connsiteY2" fmla="*/ 530425 h 530425"/>
              <a:gd name="connsiteX0" fmla="*/ 0 w 2110811"/>
              <a:gd name="connsiteY0" fmla="*/ 512354 h 520900"/>
              <a:gd name="connsiteX1" fmla="*/ 1027987 w 2110811"/>
              <a:gd name="connsiteY1" fmla="*/ 8 h 520900"/>
              <a:gd name="connsiteX2" fmla="*/ 2110811 w 2110811"/>
              <a:gd name="connsiteY2" fmla="*/ 520900 h 52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10811" h="520900">
                <a:moveTo>
                  <a:pt x="0" y="512354"/>
                </a:moveTo>
                <a:cubicBezTo>
                  <a:pt x="242842" y="191175"/>
                  <a:pt x="676185" y="-1416"/>
                  <a:pt x="1027987" y="8"/>
                </a:cubicBezTo>
                <a:cubicBezTo>
                  <a:pt x="1379789" y="1432"/>
                  <a:pt x="1650050" y="196872"/>
                  <a:pt x="2110811" y="520900"/>
                </a:cubicBezTo>
              </a:path>
            </a:pathLst>
          </a:custGeom>
          <a:ln>
            <a:solidFill>
              <a:srgbClr val="00FF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лилиния 14"/>
          <p:cNvSpPr/>
          <p:nvPr/>
        </p:nvSpPr>
        <p:spPr>
          <a:xfrm flipV="1">
            <a:off x="1179320" y="2749210"/>
            <a:ext cx="2110811" cy="520900"/>
          </a:xfrm>
          <a:custGeom>
            <a:avLst/>
            <a:gdLst>
              <a:gd name="connsiteX0" fmla="*/ 0 w 2110811"/>
              <a:gd name="connsiteY0" fmla="*/ 640938 h 649484"/>
              <a:gd name="connsiteX1" fmla="*/ 837487 w 2110811"/>
              <a:gd name="connsiteY1" fmla="*/ 4 h 649484"/>
              <a:gd name="connsiteX2" fmla="*/ 2110811 w 2110811"/>
              <a:gd name="connsiteY2" fmla="*/ 649484 h 649484"/>
              <a:gd name="connsiteX0" fmla="*/ 0 w 2110811"/>
              <a:gd name="connsiteY0" fmla="*/ 521879 h 530425"/>
              <a:gd name="connsiteX1" fmla="*/ 1070850 w 2110811"/>
              <a:gd name="connsiteY1" fmla="*/ 8 h 530425"/>
              <a:gd name="connsiteX2" fmla="*/ 2110811 w 2110811"/>
              <a:gd name="connsiteY2" fmla="*/ 530425 h 530425"/>
              <a:gd name="connsiteX0" fmla="*/ 0 w 2110811"/>
              <a:gd name="connsiteY0" fmla="*/ 512354 h 520900"/>
              <a:gd name="connsiteX1" fmla="*/ 1027987 w 2110811"/>
              <a:gd name="connsiteY1" fmla="*/ 8 h 520900"/>
              <a:gd name="connsiteX2" fmla="*/ 2110811 w 2110811"/>
              <a:gd name="connsiteY2" fmla="*/ 520900 h 52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10811" h="520900">
                <a:moveTo>
                  <a:pt x="0" y="512354"/>
                </a:moveTo>
                <a:cubicBezTo>
                  <a:pt x="242842" y="191175"/>
                  <a:pt x="676185" y="-1416"/>
                  <a:pt x="1027987" y="8"/>
                </a:cubicBezTo>
                <a:cubicBezTo>
                  <a:pt x="1379789" y="1432"/>
                  <a:pt x="1650050" y="196872"/>
                  <a:pt x="2110811" y="520900"/>
                </a:cubicBezTo>
              </a:path>
            </a:pathLst>
          </a:custGeom>
          <a:ln>
            <a:solidFill>
              <a:srgbClr val="00FF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олилиния 13"/>
          <p:cNvSpPr/>
          <p:nvPr/>
        </p:nvSpPr>
        <p:spPr>
          <a:xfrm>
            <a:off x="1081088" y="1185863"/>
            <a:ext cx="690562" cy="1166812"/>
          </a:xfrm>
          <a:custGeom>
            <a:avLst/>
            <a:gdLst>
              <a:gd name="connsiteX0" fmla="*/ 0 w 690562"/>
              <a:gd name="connsiteY0" fmla="*/ 1166812 h 1166812"/>
              <a:gd name="connsiteX1" fmla="*/ 185737 w 690562"/>
              <a:gd name="connsiteY1" fmla="*/ 433387 h 1166812"/>
              <a:gd name="connsiteX2" fmla="*/ 690562 w 690562"/>
              <a:gd name="connsiteY2" fmla="*/ 0 h 1166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0562" h="1166812">
                <a:moveTo>
                  <a:pt x="0" y="1166812"/>
                </a:moveTo>
                <a:cubicBezTo>
                  <a:pt x="35321" y="897334"/>
                  <a:pt x="70643" y="627856"/>
                  <a:pt x="185737" y="433387"/>
                </a:cubicBezTo>
                <a:cubicBezTo>
                  <a:pt x="300831" y="238918"/>
                  <a:pt x="495696" y="119459"/>
                  <a:pt x="690562" y="0"/>
                </a:cubicBezTo>
              </a:path>
            </a:pathLst>
          </a:custGeom>
          <a:ln>
            <a:solidFill>
              <a:srgbClr val="00FF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олилиния 15"/>
          <p:cNvSpPr/>
          <p:nvPr/>
        </p:nvSpPr>
        <p:spPr>
          <a:xfrm>
            <a:off x="578678" y="1262063"/>
            <a:ext cx="364297" cy="1138237"/>
          </a:xfrm>
          <a:custGeom>
            <a:avLst/>
            <a:gdLst>
              <a:gd name="connsiteX0" fmla="*/ 364297 w 364297"/>
              <a:gd name="connsiteY0" fmla="*/ 1138237 h 1138237"/>
              <a:gd name="connsiteX1" fmla="*/ 45210 w 364297"/>
              <a:gd name="connsiteY1" fmla="*/ 633412 h 1138237"/>
              <a:gd name="connsiteX2" fmla="*/ 2347 w 364297"/>
              <a:gd name="connsiteY2" fmla="*/ 0 h 1138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4297" h="1138237">
                <a:moveTo>
                  <a:pt x="364297" y="1138237"/>
                </a:moveTo>
                <a:cubicBezTo>
                  <a:pt x="234916" y="980677"/>
                  <a:pt x="105535" y="823118"/>
                  <a:pt x="45210" y="633412"/>
                </a:cubicBezTo>
                <a:cubicBezTo>
                  <a:pt x="-15115" y="443706"/>
                  <a:pt x="2347" y="0"/>
                  <a:pt x="2347" y="0"/>
                </a:cubicBezTo>
              </a:path>
            </a:pathLst>
          </a:custGeom>
          <a:ln>
            <a:solidFill>
              <a:srgbClr val="00FF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олилиния 17"/>
          <p:cNvSpPr/>
          <p:nvPr/>
        </p:nvSpPr>
        <p:spPr>
          <a:xfrm>
            <a:off x="290513" y="2328863"/>
            <a:ext cx="604837" cy="157162"/>
          </a:xfrm>
          <a:custGeom>
            <a:avLst/>
            <a:gdLst>
              <a:gd name="connsiteX0" fmla="*/ 604837 w 604837"/>
              <a:gd name="connsiteY0" fmla="*/ 157162 h 157162"/>
              <a:gd name="connsiteX1" fmla="*/ 276225 w 604837"/>
              <a:gd name="connsiteY1" fmla="*/ 109537 h 157162"/>
              <a:gd name="connsiteX2" fmla="*/ 0 w 604837"/>
              <a:gd name="connsiteY2" fmla="*/ 0 h 15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4837" h="157162">
                <a:moveTo>
                  <a:pt x="604837" y="157162"/>
                </a:moveTo>
                <a:cubicBezTo>
                  <a:pt x="490934" y="146446"/>
                  <a:pt x="377031" y="135731"/>
                  <a:pt x="276225" y="109537"/>
                </a:cubicBezTo>
                <a:cubicBezTo>
                  <a:pt x="175419" y="83343"/>
                  <a:pt x="87709" y="41671"/>
                  <a:pt x="0" y="0"/>
                </a:cubicBezTo>
              </a:path>
            </a:pathLst>
          </a:custGeom>
          <a:ln>
            <a:solidFill>
              <a:srgbClr val="00FF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олилиния 19"/>
          <p:cNvSpPr/>
          <p:nvPr/>
        </p:nvSpPr>
        <p:spPr>
          <a:xfrm rot="17380142">
            <a:off x="1193952" y="2681107"/>
            <a:ext cx="690562" cy="1166812"/>
          </a:xfrm>
          <a:custGeom>
            <a:avLst/>
            <a:gdLst>
              <a:gd name="connsiteX0" fmla="*/ 0 w 690562"/>
              <a:gd name="connsiteY0" fmla="*/ 1166812 h 1166812"/>
              <a:gd name="connsiteX1" fmla="*/ 185737 w 690562"/>
              <a:gd name="connsiteY1" fmla="*/ 433387 h 1166812"/>
              <a:gd name="connsiteX2" fmla="*/ 690562 w 690562"/>
              <a:gd name="connsiteY2" fmla="*/ 0 h 1166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0562" h="1166812">
                <a:moveTo>
                  <a:pt x="0" y="1166812"/>
                </a:moveTo>
                <a:cubicBezTo>
                  <a:pt x="35321" y="897334"/>
                  <a:pt x="70643" y="627856"/>
                  <a:pt x="185737" y="433387"/>
                </a:cubicBezTo>
                <a:cubicBezTo>
                  <a:pt x="300831" y="238918"/>
                  <a:pt x="495696" y="119459"/>
                  <a:pt x="690562" y="0"/>
                </a:cubicBezTo>
              </a:path>
            </a:pathLst>
          </a:custGeom>
          <a:ln>
            <a:solidFill>
              <a:srgbClr val="00FF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олилиния 20"/>
          <p:cNvSpPr/>
          <p:nvPr/>
        </p:nvSpPr>
        <p:spPr>
          <a:xfrm rot="1149719">
            <a:off x="798410" y="2706794"/>
            <a:ext cx="364297" cy="1138237"/>
          </a:xfrm>
          <a:custGeom>
            <a:avLst/>
            <a:gdLst>
              <a:gd name="connsiteX0" fmla="*/ 364297 w 364297"/>
              <a:gd name="connsiteY0" fmla="*/ 1138237 h 1138237"/>
              <a:gd name="connsiteX1" fmla="*/ 45210 w 364297"/>
              <a:gd name="connsiteY1" fmla="*/ 633412 h 1138237"/>
              <a:gd name="connsiteX2" fmla="*/ 2347 w 364297"/>
              <a:gd name="connsiteY2" fmla="*/ 0 h 1138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4297" h="1138237">
                <a:moveTo>
                  <a:pt x="364297" y="1138237"/>
                </a:moveTo>
                <a:cubicBezTo>
                  <a:pt x="234916" y="980677"/>
                  <a:pt x="105535" y="823118"/>
                  <a:pt x="45210" y="633412"/>
                </a:cubicBezTo>
                <a:cubicBezTo>
                  <a:pt x="-15115" y="443706"/>
                  <a:pt x="2347" y="0"/>
                  <a:pt x="2347" y="0"/>
                </a:cubicBezTo>
              </a:path>
            </a:pathLst>
          </a:custGeom>
          <a:ln>
            <a:solidFill>
              <a:srgbClr val="00FF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олилиния 21"/>
          <p:cNvSpPr/>
          <p:nvPr/>
        </p:nvSpPr>
        <p:spPr>
          <a:xfrm rot="8823207">
            <a:off x="319277" y="2664430"/>
            <a:ext cx="604837" cy="157162"/>
          </a:xfrm>
          <a:custGeom>
            <a:avLst/>
            <a:gdLst>
              <a:gd name="connsiteX0" fmla="*/ 604837 w 604837"/>
              <a:gd name="connsiteY0" fmla="*/ 157162 h 157162"/>
              <a:gd name="connsiteX1" fmla="*/ 276225 w 604837"/>
              <a:gd name="connsiteY1" fmla="*/ 109537 h 157162"/>
              <a:gd name="connsiteX2" fmla="*/ 0 w 604837"/>
              <a:gd name="connsiteY2" fmla="*/ 0 h 15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4837" h="157162">
                <a:moveTo>
                  <a:pt x="604837" y="157162"/>
                </a:moveTo>
                <a:cubicBezTo>
                  <a:pt x="490934" y="146446"/>
                  <a:pt x="377031" y="135731"/>
                  <a:pt x="276225" y="109537"/>
                </a:cubicBezTo>
                <a:cubicBezTo>
                  <a:pt x="175419" y="83343"/>
                  <a:pt x="87709" y="41671"/>
                  <a:pt x="0" y="0"/>
                </a:cubicBezTo>
              </a:path>
            </a:pathLst>
          </a:custGeom>
          <a:ln>
            <a:solidFill>
              <a:srgbClr val="00FF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олилиния 22"/>
          <p:cNvSpPr/>
          <p:nvPr/>
        </p:nvSpPr>
        <p:spPr>
          <a:xfrm flipH="1">
            <a:off x="2709382" y="1227042"/>
            <a:ext cx="690562" cy="1166812"/>
          </a:xfrm>
          <a:custGeom>
            <a:avLst/>
            <a:gdLst>
              <a:gd name="connsiteX0" fmla="*/ 0 w 690562"/>
              <a:gd name="connsiteY0" fmla="*/ 1166812 h 1166812"/>
              <a:gd name="connsiteX1" fmla="*/ 185737 w 690562"/>
              <a:gd name="connsiteY1" fmla="*/ 433387 h 1166812"/>
              <a:gd name="connsiteX2" fmla="*/ 690562 w 690562"/>
              <a:gd name="connsiteY2" fmla="*/ 0 h 1166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0562" h="1166812">
                <a:moveTo>
                  <a:pt x="0" y="1166812"/>
                </a:moveTo>
                <a:cubicBezTo>
                  <a:pt x="35321" y="897334"/>
                  <a:pt x="70643" y="627856"/>
                  <a:pt x="185737" y="433387"/>
                </a:cubicBezTo>
                <a:cubicBezTo>
                  <a:pt x="300831" y="238918"/>
                  <a:pt x="495696" y="119459"/>
                  <a:pt x="690562" y="0"/>
                </a:cubicBezTo>
              </a:path>
            </a:pathLst>
          </a:custGeom>
          <a:ln>
            <a:solidFill>
              <a:srgbClr val="00FF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олилиния 23"/>
          <p:cNvSpPr/>
          <p:nvPr/>
        </p:nvSpPr>
        <p:spPr>
          <a:xfrm flipH="1">
            <a:off x="3469106" y="1288769"/>
            <a:ext cx="364297" cy="1138237"/>
          </a:xfrm>
          <a:custGeom>
            <a:avLst/>
            <a:gdLst>
              <a:gd name="connsiteX0" fmla="*/ 364297 w 364297"/>
              <a:gd name="connsiteY0" fmla="*/ 1138237 h 1138237"/>
              <a:gd name="connsiteX1" fmla="*/ 45210 w 364297"/>
              <a:gd name="connsiteY1" fmla="*/ 633412 h 1138237"/>
              <a:gd name="connsiteX2" fmla="*/ 2347 w 364297"/>
              <a:gd name="connsiteY2" fmla="*/ 0 h 1138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4297" h="1138237">
                <a:moveTo>
                  <a:pt x="364297" y="1138237"/>
                </a:moveTo>
                <a:cubicBezTo>
                  <a:pt x="234916" y="980677"/>
                  <a:pt x="105535" y="823118"/>
                  <a:pt x="45210" y="633412"/>
                </a:cubicBezTo>
                <a:cubicBezTo>
                  <a:pt x="-15115" y="443706"/>
                  <a:pt x="2347" y="0"/>
                  <a:pt x="2347" y="0"/>
                </a:cubicBezTo>
              </a:path>
            </a:pathLst>
          </a:custGeom>
          <a:ln>
            <a:solidFill>
              <a:srgbClr val="00FF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олилиния 24"/>
          <p:cNvSpPr/>
          <p:nvPr/>
        </p:nvSpPr>
        <p:spPr>
          <a:xfrm flipH="1">
            <a:off x="3491381" y="2315273"/>
            <a:ext cx="604837" cy="157162"/>
          </a:xfrm>
          <a:custGeom>
            <a:avLst/>
            <a:gdLst>
              <a:gd name="connsiteX0" fmla="*/ 604837 w 604837"/>
              <a:gd name="connsiteY0" fmla="*/ 157162 h 157162"/>
              <a:gd name="connsiteX1" fmla="*/ 276225 w 604837"/>
              <a:gd name="connsiteY1" fmla="*/ 109537 h 157162"/>
              <a:gd name="connsiteX2" fmla="*/ 0 w 604837"/>
              <a:gd name="connsiteY2" fmla="*/ 0 h 15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4837" h="157162">
                <a:moveTo>
                  <a:pt x="604837" y="157162"/>
                </a:moveTo>
                <a:cubicBezTo>
                  <a:pt x="490934" y="146446"/>
                  <a:pt x="377031" y="135731"/>
                  <a:pt x="276225" y="109537"/>
                </a:cubicBezTo>
                <a:cubicBezTo>
                  <a:pt x="175419" y="83343"/>
                  <a:pt x="87709" y="41671"/>
                  <a:pt x="0" y="0"/>
                </a:cubicBezTo>
              </a:path>
            </a:pathLst>
          </a:custGeom>
          <a:ln>
            <a:solidFill>
              <a:srgbClr val="00FF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олилиния 25"/>
          <p:cNvSpPr/>
          <p:nvPr/>
        </p:nvSpPr>
        <p:spPr>
          <a:xfrm rot="675853" flipH="1">
            <a:off x="3349289" y="2735765"/>
            <a:ext cx="690562" cy="1166812"/>
          </a:xfrm>
          <a:custGeom>
            <a:avLst/>
            <a:gdLst>
              <a:gd name="connsiteX0" fmla="*/ 0 w 690562"/>
              <a:gd name="connsiteY0" fmla="*/ 1166812 h 1166812"/>
              <a:gd name="connsiteX1" fmla="*/ 185737 w 690562"/>
              <a:gd name="connsiteY1" fmla="*/ 433387 h 1166812"/>
              <a:gd name="connsiteX2" fmla="*/ 690562 w 690562"/>
              <a:gd name="connsiteY2" fmla="*/ 0 h 1166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0562" h="1166812">
                <a:moveTo>
                  <a:pt x="0" y="1166812"/>
                </a:moveTo>
                <a:cubicBezTo>
                  <a:pt x="35321" y="897334"/>
                  <a:pt x="70643" y="627856"/>
                  <a:pt x="185737" y="433387"/>
                </a:cubicBezTo>
                <a:cubicBezTo>
                  <a:pt x="300831" y="238918"/>
                  <a:pt x="495696" y="119459"/>
                  <a:pt x="690562" y="0"/>
                </a:cubicBezTo>
              </a:path>
            </a:pathLst>
          </a:custGeom>
          <a:ln>
            <a:solidFill>
              <a:srgbClr val="00FF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олилиния 26"/>
          <p:cNvSpPr/>
          <p:nvPr/>
        </p:nvSpPr>
        <p:spPr>
          <a:xfrm flipH="1">
            <a:off x="3059832" y="2720675"/>
            <a:ext cx="364297" cy="1138237"/>
          </a:xfrm>
          <a:custGeom>
            <a:avLst/>
            <a:gdLst>
              <a:gd name="connsiteX0" fmla="*/ 364297 w 364297"/>
              <a:gd name="connsiteY0" fmla="*/ 1138237 h 1138237"/>
              <a:gd name="connsiteX1" fmla="*/ 45210 w 364297"/>
              <a:gd name="connsiteY1" fmla="*/ 633412 h 1138237"/>
              <a:gd name="connsiteX2" fmla="*/ 2347 w 364297"/>
              <a:gd name="connsiteY2" fmla="*/ 0 h 1138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4297" h="1138237">
                <a:moveTo>
                  <a:pt x="364297" y="1138237"/>
                </a:moveTo>
                <a:cubicBezTo>
                  <a:pt x="234916" y="980677"/>
                  <a:pt x="105535" y="823118"/>
                  <a:pt x="45210" y="633412"/>
                </a:cubicBezTo>
                <a:cubicBezTo>
                  <a:pt x="-15115" y="443706"/>
                  <a:pt x="2347" y="0"/>
                  <a:pt x="2347" y="0"/>
                </a:cubicBezTo>
              </a:path>
            </a:pathLst>
          </a:custGeom>
          <a:ln>
            <a:solidFill>
              <a:srgbClr val="00FF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олилиния 27"/>
          <p:cNvSpPr/>
          <p:nvPr/>
        </p:nvSpPr>
        <p:spPr>
          <a:xfrm rot="12776793" flipH="1">
            <a:off x="3490567" y="2642094"/>
            <a:ext cx="637002" cy="157162"/>
          </a:xfrm>
          <a:custGeom>
            <a:avLst/>
            <a:gdLst>
              <a:gd name="connsiteX0" fmla="*/ 604837 w 604837"/>
              <a:gd name="connsiteY0" fmla="*/ 157162 h 157162"/>
              <a:gd name="connsiteX1" fmla="*/ 276225 w 604837"/>
              <a:gd name="connsiteY1" fmla="*/ 109537 h 157162"/>
              <a:gd name="connsiteX2" fmla="*/ 0 w 604837"/>
              <a:gd name="connsiteY2" fmla="*/ 0 h 15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4837" h="157162">
                <a:moveTo>
                  <a:pt x="604837" y="157162"/>
                </a:moveTo>
                <a:cubicBezTo>
                  <a:pt x="490934" y="146446"/>
                  <a:pt x="377031" y="135731"/>
                  <a:pt x="276225" y="109537"/>
                </a:cubicBezTo>
                <a:cubicBezTo>
                  <a:pt x="175419" y="83343"/>
                  <a:pt x="87709" y="41671"/>
                  <a:pt x="0" y="0"/>
                </a:cubicBezTo>
              </a:path>
            </a:pathLst>
          </a:custGeom>
          <a:ln>
            <a:solidFill>
              <a:srgbClr val="00FF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3122469" y="2345756"/>
            <a:ext cx="403574" cy="403574"/>
          </a:xfrm>
          <a:prstGeom prst="ellipse">
            <a:avLst/>
          </a:prstGeom>
          <a:solidFill>
            <a:srgbClr val="0070C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–</a:t>
            </a:r>
            <a:endParaRPr lang="ru-RU" dirty="0"/>
          </a:p>
        </p:txBody>
      </p:sp>
      <p:cxnSp>
        <p:nvCxnSpPr>
          <p:cNvPr id="29" name="Прямая со стрелкой 28"/>
          <p:cNvCxnSpPr>
            <a:stCxn id="2" idx="0"/>
          </p:cNvCxnSpPr>
          <p:nvPr/>
        </p:nvCxnSpPr>
        <p:spPr>
          <a:xfrm flipV="1">
            <a:off x="1087142" y="1810448"/>
            <a:ext cx="0" cy="5353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1288929" y="2569730"/>
            <a:ext cx="475079" cy="10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1082380" y="2743011"/>
            <a:ext cx="0" cy="5353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H="1">
            <a:off x="420271" y="2568720"/>
            <a:ext cx="475079" cy="10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H="1" flipV="1">
            <a:off x="621694" y="2078102"/>
            <a:ext cx="308515" cy="3323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1141298" y="2720675"/>
            <a:ext cx="271010" cy="3984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flipV="1">
            <a:off x="1222132" y="2143969"/>
            <a:ext cx="475079" cy="26646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flipH="1">
            <a:off x="773301" y="2698493"/>
            <a:ext cx="195613" cy="50015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Овал 1"/>
          <p:cNvSpPr/>
          <p:nvPr/>
        </p:nvSpPr>
        <p:spPr>
          <a:xfrm>
            <a:off x="885355" y="2345756"/>
            <a:ext cx="403574" cy="403574"/>
          </a:xfrm>
          <a:prstGeom prst="ellipse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+</a:t>
            </a:r>
            <a:endParaRPr lang="ru-RU" dirty="0"/>
          </a:p>
        </p:txBody>
      </p:sp>
      <p:cxnSp>
        <p:nvCxnSpPr>
          <p:cNvPr id="7175" name="Прямая со стрелкой 7174"/>
          <p:cNvCxnSpPr/>
          <p:nvPr/>
        </p:nvCxnSpPr>
        <p:spPr>
          <a:xfrm>
            <a:off x="2204815" y="1825374"/>
            <a:ext cx="791774" cy="580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>
            <a:off x="2123728" y="2954031"/>
            <a:ext cx="791774" cy="580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179" name="Прямая со стрелкой 7178"/>
          <p:cNvCxnSpPr/>
          <p:nvPr/>
        </p:nvCxnSpPr>
        <p:spPr>
          <a:xfrm>
            <a:off x="3141946" y="1513303"/>
            <a:ext cx="346637" cy="55439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 flipH="1">
            <a:off x="3718926" y="1635646"/>
            <a:ext cx="205002" cy="5083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 flipH="1" flipV="1">
            <a:off x="3720828" y="2869894"/>
            <a:ext cx="272673" cy="57020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 flipV="1">
            <a:off x="3324256" y="2973428"/>
            <a:ext cx="167126" cy="6308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55530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1" grpId="0" animBg="1"/>
      <p:bldP spid="13" grpId="0" animBg="1"/>
      <p:bldP spid="12" grpId="0" animBg="1"/>
      <p:bldP spid="15" grpId="0" animBg="1"/>
      <p:bldP spid="14" grpId="0" animBg="1"/>
      <p:bldP spid="16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7" grpId="0" animBg="1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74311" y="195486"/>
            <a:ext cx="83534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tx2"/>
                </a:solidFill>
              </a:rPr>
              <a:t>Вихревое электрическое и магнитное поля "сцеплены" друг с дру­гом, существуют одновременно и взаимно порождают друг друга.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975023"/>
            <a:ext cx="2201367" cy="30840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048" y="975023"/>
            <a:ext cx="2201367" cy="308409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685137" y="1240098"/>
                <a:ext cx="396069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5137" y="1240098"/>
                <a:ext cx="396069" cy="40293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920085" y="1240098"/>
                <a:ext cx="396069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𝐸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0085" y="1240098"/>
                <a:ext cx="396069" cy="40293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Прямая со стрелкой 11"/>
          <p:cNvCxnSpPr/>
          <p:nvPr/>
        </p:nvCxnSpPr>
        <p:spPr>
          <a:xfrm flipV="1">
            <a:off x="2987824" y="2517070"/>
            <a:ext cx="504056" cy="1800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>
            <a:off x="899592" y="1384114"/>
            <a:ext cx="498277" cy="1440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1136675" y="3400338"/>
            <a:ext cx="432048" cy="39955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>
            <a:off x="7812945" y="2445126"/>
            <a:ext cx="187470" cy="43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V="1">
            <a:off x="5862366" y="1240098"/>
            <a:ext cx="365818" cy="2895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 flipV="1">
            <a:off x="5632007" y="2882918"/>
            <a:ext cx="230358" cy="48745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 rot="21272577">
                <a:off x="5794013" y="999749"/>
                <a:ext cx="367408" cy="3684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𝐸</m:t>
                          </m:r>
                        </m:e>
                      </m:acc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272577">
                <a:off x="5794013" y="999749"/>
                <a:ext cx="367408" cy="368499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 rot="176792">
                <a:off x="7884843" y="2487674"/>
                <a:ext cx="367408" cy="3684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𝐸</m:t>
                          </m:r>
                        </m:e>
                      </m:acc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76792">
                <a:off x="7884843" y="2487674"/>
                <a:ext cx="367408" cy="368499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380542" y="2942395"/>
                <a:ext cx="367408" cy="3684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𝐸</m:t>
                          </m:r>
                        </m:e>
                      </m:acc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0542" y="2942395"/>
                <a:ext cx="367408" cy="368499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77410" y="1138561"/>
                <a:ext cx="371320" cy="3684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410" y="1138561"/>
                <a:ext cx="371320" cy="368499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 rot="20957969">
                <a:off x="3244974" y="2571203"/>
                <a:ext cx="371320" cy="3684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957969">
                <a:off x="3244974" y="2571203"/>
                <a:ext cx="371320" cy="368499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1101410" y="3583102"/>
                <a:ext cx="371320" cy="3684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410" y="3583102"/>
                <a:ext cx="371320" cy="368499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Прямоугольник 40"/>
          <p:cNvSpPr/>
          <p:nvPr/>
        </p:nvSpPr>
        <p:spPr>
          <a:xfrm>
            <a:off x="404605" y="4172367"/>
            <a:ext cx="83534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Э</a:t>
            </a:r>
            <a:r>
              <a:rPr lang="ru-RU" dirty="0" smtClean="0"/>
              <a:t>лектрическое </a:t>
            </a:r>
            <a:r>
              <a:rPr lang="ru-RU" dirty="0"/>
              <a:t>поле без магнитного, и наоборот, могут существовать лишь по отношению к определенным системам отсчета.</a:t>
            </a:r>
          </a:p>
        </p:txBody>
      </p:sp>
      <p:sp>
        <p:nvSpPr>
          <p:cNvPr id="42" name="Двойная стрелка влево/вправо 41"/>
          <p:cNvSpPr/>
          <p:nvPr/>
        </p:nvSpPr>
        <p:spPr>
          <a:xfrm>
            <a:off x="3739189" y="2176178"/>
            <a:ext cx="1684255" cy="788069"/>
          </a:xfrm>
          <a:prstGeom prst="left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0921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32" grpId="0"/>
      <p:bldP spid="33" grpId="0"/>
      <p:bldP spid="34" grpId="0"/>
      <p:bldP spid="35" grpId="0"/>
      <p:bldP spid="36" grpId="0"/>
      <p:bldP spid="37" grpId="0"/>
      <p:bldP spid="41" grpId="0"/>
      <p:bldP spid="4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Цилиндр 3"/>
          <p:cNvSpPr/>
          <p:nvPr/>
        </p:nvSpPr>
        <p:spPr>
          <a:xfrm rot="5400000">
            <a:off x="1583544" y="1780987"/>
            <a:ext cx="1584176" cy="3960688"/>
          </a:xfrm>
          <a:prstGeom prst="can">
            <a:avLst/>
          </a:prstGeom>
          <a:ln w="127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932363" y="358865"/>
            <a:ext cx="381635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solidFill>
                  <a:srgbClr val="C00000"/>
                </a:solidFill>
              </a:rPr>
              <a:t>Электромагнитное поле </a:t>
            </a:r>
            <a:r>
              <a:rPr lang="ru-RU" sz="2200" dirty="0" smtClean="0"/>
              <a:t>—это совокупность </a:t>
            </a:r>
            <a:r>
              <a:rPr lang="ru-RU" sz="2200" dirty="0"/>
              <a:t>неразрывно </a:t>
            </a:r>
            <a:r>
              <a:rPr lang="ru-RU" sz="2200" dirty="0" smtClean="0"/>
              <a:t>связанных </a:t>
            </a:r>
            <a:r>
              <a:rPr lang="ru-RU" sz="2200" dirty="0"/>
              <a:t>друг с другом </a:t>
            </a:r>
            <a:r>
              <a:rPr lang="ru-RU" sz="2200" dirty="0" smtClean="0"/>
              <a:t>из-меняющихся электрического </a:t>
            </a:r>
            <a:r>
              <a:rPr lang="ru-RU" sz="2200" dirty="0"/>
              <a:t>и магнитного </a:t>
            </a:r>
            <a:r>
              <a:rPr lang="ru-RU" sz="2200" dirty="0" smtClean="0"/>
              <a:t>полей.</a:t>
            </a:r>
            <a:endParaRPr lang="ru-RU" sz="2200" dirty="0"/>
          </a:p>
        </p:txBody>
      </p:sp>
      <p:sp>
        <p:nvSpPr>
          <p:cNvPr id="3" name="Овал 2"/>
          <p:cNvSpPr/>
          <p:nvPr/>
        </p:nvSpPr>
        <p:spPr>
          <a:xfrm>
            <a:off x="1043418" y="3291830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–</a:t>
            </a:r>
          </a:p>
        </p:txBody>
      </p:sp>
      <p:sp>
        <p:nvSpPr>
          <p:cNvPr id="91" name="Овал 90"/>
          <p:cNvSpPr/>
          <p:nvPr/>
        </p:nvSpPr>
        <p:spPr>
          <a:xfrm>
            <a:off x="992734" y="3926698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+</a:t>
            </a:r>
            <a:endParaRPr lang="ru-RU" dirty="0"/>
          </a:p>
        </p:txBody>
      </p:sp>
      <p:pic>
        <p:nvPicPr>
          <p:cNvPr id="9219" name="Рисунок 92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350" y="2632301"/>
            <a:ext cx="1315582" cy="2184493"/>
          </a:xfrm>
          <a:prstGeom prst="rect">
            <a:avLst/>
          </a:prstGeom>
        </p:spPr>
      </p:pic>
      <p:pic>
        <p:nvPicPr>
          <p:cNvPr id="96" name="Рисунок 9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086" y="2632303"/>
            <a:ext cx="1315582" cy="2184493"/>
          </a:xfrm>
          <a:prstGeom prst="rect">
            <a:avLst/>
          </a:prstGeom>
        </p:spPr>
      </p:pic>
      <p:pic>
        <p:nvPicPr>
          <p:cNvPr id="97" name="Рисунок 9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230" y="2632302"/>
            <a:ext cx="1315582" cy="2184493"/>
          </a:xfrm>
          <a:prstGeom prst="rect">
            <a:avLst/>
          </a:prstGeom>
        </p:spPr>
      </p:pic>
      <p:pic>
        <p:nvPicPr>
          <p:cNvPr id="98" name="Рисунок 9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174" y="2632303"/>
            <a:ext cx="1315582" cy="2184493"/>
          </a:xfrm>
          <a:prstGeom prst="rect">
            <a:avLst/>
          </a:prstGeom>
        </p:spPr>
      </p:pic>
      <p:sp>
        <p:nvSpPr>
          <p:cNvPr id="100" name="Овал 99"/>
          <p:cNvSpPr/>
          <p:nvPr/>
        </p:nvSpPr>
        <p:spPr>
          <a:xfrm>
            <a:off x="1452668" y="4155926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–</a:t>
            </a:r>
            <a:endParaRPr lang="ru-RU" dirty="0"/>
          </a:p>
        </p:txBody>
      </p:sp>
      <p:sp>
        <p:nvSpPr>
          <p:cNvPr id="101" name="Овал 100"/>
          <p:cNvSpPr/>
          <p:nvPr/>
        </p:nvSpPr>
        <p:spPr>
          <a:xfrm>
            <a:off x="2303463" y="3230952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–</a:t>
            </a:r>
            <a:endParaRPr lang="ru-RU" dirty="0"/>
          </a:p>
        </p:txBody>
      </p:sp>
      <p:sp>
        <p:nvSpPr>
          <p:cNvPr id="102" name="Овал 101"/>
          <p:cNvSpPr/>
          <p:nvPr/>
        </p:nvSpPr>
        <p:spPr>
          <a:xfrm>
            <a:off x="2087439" y="4155926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–</a:t>
            </a:r>
            <a:endParaRPr lang="ru-RU" dirty="0"/>
          </a:p>
        </p:txBody>
      </p:sp>
      <p:sp>
        <p:nvSpPr>
          <p:cNvPr id="103" name="Овал 102"/>
          <p:cNvSpPr/>
          <p:nvPr/>
        </p:nvSpPr>
        <p:spPr>
          <a:xfrm>
            <a:off x="1713266" y="3653319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–</a:t>
            </a:r>
            <a:endParaRPr lang="ru-RU" dirty="0"/>
          </a:p>
        </p:txBody>
      </p:sp>
      <p:sp>
        <p:nvSpPr>
          <p:cNvPr id="104" name="Овал 103"/>
          <p:cNvSpPr/>
          <p:nvPr/>
        </p:nvSpPr>
        <p:spPr>
          <a:xfrm>
            <a:off x="3046264" y="3653319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–</a:t>
            </a:r>
            <a:endParaRPr lang="ru-RU" dirty="0"/>
          </a:p>
        </p:txBody>
      </p:sp>
      <p:sp>
        <p:nvSpPr>
          <p:cNvPr id="106" name="Овал 105"/>
          <p:cNvSpPr/>
          <p:nvPr/>
        </p:nvSpPr>
        <p:spPr>
          <a:xfrm>
            <a:off x="2654983" y="3939902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+</a:t>
            </a:r>
            <a:endParaRPr lang="ru-RU" dirty="0"/>
          </a:p>
        </p:txBody>
      </p:sp>
      <p:sp>
        <p:nvSpPr>
          <p:cNvPr id="107" name="Овал 106"/>
          <p:cNvSpPr/>
          <p:nvPr/>
        </p:nvSpPr>
        <p:spPr>
          <a:xfrm>
            <a:off x="3059832" y="3122940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+</a:t>
            </a:r>
            <a:endParaRPr lang="ru-RU" dirty="0"/>
          </a:p>
        </p:txBody>
      </p:sp>
      <p:sp>
        <p:nvSpPr>
          <p:cNvPr id="108" name="Овал 107"/>
          <p:cNvSpPr/>
          <p:nvPr/>
        </p:nvSpPr>
        <p:spPr>
          <a:xfrm>
            <a:off x="3450754" y="4254214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+</a:t>
            </a:r>
            <a:endParaRPr lang="ru-RU" dirty="0"/>
          </a:p>
        </p:txBody>
      </p:sp>
      <p:sp>
        <p:nvSpPr>
          <p:cNvPr id="109" name="Овал 108"/>
          <p:cNvSpPr/>
          <p:nvPr/>
        </p:nvSpPr>
        <p:spPr>
          <a:xfrm>
            <a:off x="3563888" y="3500256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+</a:t>
            </a:r>
            <a:endParaRPr lang="ru-RU" dirty="0"/>
          </a:p>
        </p:txBody>
      </p:sp>
      <p:sp>
        <p:nvSpPr>
          <p:cNvPr id="110" name="Овал 109"/>
          <p:cNvSpPr/>
          <p:nvPr/>
        </p:nvSpPr>
        <p:spPr>
          <a:xfrm>
            <a:off x="1589965" y="3183818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+</a:t>
            </a:r>
            <a:endParaRPr lang="ru-RU" dirty="0"/>
          </a:p>
        </p:txBody>
      </p:sp>
      <p:sp>
        <p:nvSpPr>
          <p:cNvPr id="22" name="Овал 21"/>
          <p:cNvSpPr/>
          <p:nvPr/>
        </p:nvSpPr>
        <p:spPr>
          <a:xfrm>
            <a:off x="3661321" y="3288952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+</a:t>
            </a:r>
            <a:endParaRPr lang="ru-RU" dirty="0"/>
          </a:p>
        </p:txBody>
      </p:sp>
      <p:sp>
        <p:nvSpPr>
          <p:cNvPr id="23" name="Овал 22"/>
          <p:cNvSpPr/>
          <p:nvPr/>
        </p:nvSpPr>
        <p:spPr>
          <a:xfrm>
            <a:off x="540961" y="3681872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–</a:t>
            </a:r>
            <a:endParaRPr lang="ru-RU" dirty="0"/>
          </a:p>
        </p:txBody>
      </p:sp>
      <p:sp>
        <p:nvSpPr>
          <p:cNvPr id="24" name="Овал 23"/>
          <p:cNvSpPr/>
          <p:nvPr/>
        </p:nvSpPr>
        <p:spPr>
          <a:xfrm>
            <a:off x="540961" y="4044504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–</a:t>
            </a:r>
            <a:endParaRPr lang="ru-RU" dirty="0"/>
          </a:p>
        </p:txBody>
      </p:sp>
      <p:sp>
        <p:nvSpPr>
          <p:cNvPr id="25" name="Овал 24"/>
          <p:cNvSpPr/>
          <p:nvPr/>
        </p:nvSpPr>
        <p:spPr>
          <a:xfrm>
            <a:off x="540961" y="3342247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–</a:t>
            </a:r>
            <a:endParaRPr lang="ru-RU" dirty="0"/>
          </a:p>
        </p:txBody>
      </p:sp>
      <p:sp>
        <p:nvSpPr>
          <p:cNvPr id="26" name="Овал 25"/>
          <p:cNvSpPr/>
          <p:nvPr/>
        </p:nvSpPr>
        <p:spPr>
          <a:xfrm>
            <a:off x="821700" y="3508526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–</a:t>
            </a:r>
            <a:endParaRPr lang="ru-RU" dirty="0"/>
          </a:p>
        </p:txBody>
      </p:sp>
      <p:sp>
        <p:nvSpPr>
          <p:cNvPr id="27" name="Овал 26"/>
          <p:cNvSpPr/>
          <p:nvPr/>
        </p:nvSpPr>
        <p:spPr>
          <a:xfrm>
            <a:off x="807587" y="3888172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–</a:t>
            </a:r>
            <a:endParaRPr lang="ru-RU" dirty="0"/>
          </a:p>
        </p:txBody>
      </p:sp>
      <p:sp>
        <p:nvSpPr>
          <p:cNvPr id="28" name="Овал 27"/>
          <p:cNvSpPr/>
          <p:nvPr/>
        </p:nvSpPr>
        <p:spPr>
          <a:xfrm>
            <a:off x="1078615" y="3724550"/>
            <a:ext cx="216024" cy="2160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–</a:t>
            </a:r>
            <a:endParaRPr lang="ru-RU" dirty="0"/>
          </a:p>
        </p:txBody>
      </p:sp>
      <p:sp>
        <p:nvSpPr>
          <p:cNvPr id="29" name="Овал 28"/>
          <p:cNvSpPr/>
          <p:nvPr/>
        </p:nvSpPr>
        <p:spPr>
          <a:xfrm>
            <a:off x="3661321" y="3668469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+</a:t>
            </a:r>
            <a:endParaRPr lang="ru-RU" dirty="0"/>
          </a:p>
        </p:txBody>
      </p:sp>
      <p:sp>
        <p:nvSpPr>
          <p:cNvPr id="30" name="Овал 29"/>
          <p:cNvSpPr/>
          <p:nvPr/>
        </p:nvSpPr>
        <p:spPr>
          <a:xfrm>
            <a:off x="3666778" y="4038190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+</a:t>
            </a:r>
            <a:endParaRPr lang="ru-RU" dirty="0"/>
          </a:p>
        </p:txBody>
      </p:sp>
      <p:sp>
        <p:nvSpPr>
          <p:cNvPr id="31" name="Овал 30"/>
          <p:cNvSpPr/>
          <p:nvPr/>
        </p:nvSpPr>
        <p:spPr>
          <a:xfrm>
            <a:off x="3390293" y="3489398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+</a:t>
            </a:r>
            <a:endParaRPr lang="ru-RU" dirty="0"/>
          </a:p>
        </p:txBody>
      </p:sp>
      <p:sp>
        <p:nvSpPr>
          <p:cNvPr id="32" name="Овал 31"/>
          <p:cNvSpPr/>
          <p:nvPr/>
        </p:nvSpPr>
        <p:spPr>
          <a:xfrm>
            <a:off x="3390293" y="3883044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+</a:t>
            </a:r>
            <a:endParaRPr lang="ru-RU" dirty="0"/>
          </a:p>
        </p:txBody>
      </p:sp>
      <p:sp>
        <p:nvSpPr>
          <p:cNvPr id="33" name="Овал 32"/>
          <p:cNvSpPr/>
          <p:nvPr/>
        </p:nvSpPr>
        <p:spPr>
          <a:xfrm>
            <a:off x="3129881" y="3668469"/>
            <a:ext cx="216024" cy="216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+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948996" y="2561002"/>
            <a:ext cx="379971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Максвелл предсказал </a:t>
            </a:r>
            <a:r>
              <a:rPr lang="ru-RU" sz="2000" dirty="0" smtClean="0"/>
              <a:t>существо</a:t>
            </a:r>
            <a:r>
              <a:rPr lang="en-US" sz="2000" dirty="0" smtClean="0"/>
              <a:t>-</a:t>
            </a:r>
            <a:r>
              <a:rPr lang="ru-RU" sz="2000" dirty="0" err="1" smtClean="0"/>
              <a:t>вание</a:t>
            </a:r>
            <a:r>
              <a:rPr lang="ru-RU" sz="2000" dirty="0" smtClean="0"/>
              <a:t> </a:t>
            </a:r>
            <a:r>
              <a:rPr lang="ru-RU" sz="2000" dirty="0"/>
              <a:t>электромагнитного поля за 22 года до того, как оно было обнаружено </a:t>
            </a:r>
            <a:r>
              <a:rPr lang="ru-RU" sz="2000" dirty="0" smtClean="0"/>
              <a:t>экспериментально</a:t>
            </a:r>
            <a:r>
              <a:rPr lang="ru-RU" sz="2000" dirty="0"/>
              <a:t>.</a:t>
            </a: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9228" name="ShockwaveFlash1" r:id="rId2" imgW="3816019" imgH="2232114"/>
        </mc:Choice>
        <mc:Fallback>
          <p:control name="ShockwaveFlash1" r:id="rId2" imgW="3816019" imgH="2232114">
            <p:pic>
              <p:nvPicPr>
                <p:cNvPr id="0" name="ShockwaveFlash1"/>
                <p:cNvPicPr preferRelativeResize="0">
                  <a:picLocks noChangeArrowheads="1" noChangeShapeType="1"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288" y="339725"/>
                  <a:ext cx="3816350" cy="22320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42722561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973 0.00277 0.01875 -0.00186 0.02813 0.0037 C 0.0257 0.02376 0.02535 0.02469 0.01459 0.02963 C 0.00938 0.0358 0.01216 0.03148 0.0073 0.04444 C 0.00643 0.0466 0.0066 0.05092 0.00521 0.05185 C 0.00087 0.05432 -0.00382 0.05308 -0.00833 0.0537 C -0.01007 0.06296 -0.00902 0.06419 -0.00416 0.06852 C -0.00173 0.075 -0.00104 0.07839 0.00417 0.08148 C 0.00625 0.08271 0.01042 0.08518 0.01042 0.08518 C 0.01667 0.10185 0.01459 0.10247 0.02709 0.10555 C 0.03993 0.10432 0.05278 0.10401 0.06563 0.10185 C 0.07153 0.10092 0.07761 0.09321 0.08334 0.09074 C 0.08559 0.08456 0.0882 0.08117 0.08959 0.07407 C 0.08907 0.06543 0.09028 0.05555 0.0875 0.04814 C 0.0823 0.03395 0.079 0.0324 0.07709 0.01481 C 0.07639 -0.00216 0.07709 -0.01358 0.07709 -0.02963 L 0.08334 -0.05186 " pathEditMode="relative" ptsTypes="fffffffffffffffAA">
                                      <p:cBhvr>
                                        <p:cTn id="52" dur="3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573 -0.00401 -0.0085 -0.0108 -0.01354 -0.01666 C -0.01718 -0.02654 -0.02413 -0.025 -0.0302 -0.02777 C -0.0401 -0.02592 -0.04218 -0.02314 -0.05104 -0.01851 C -0.05382 -0.01512 -0.06041 -0.01111 -0.06041 -0.01111 C -0.07118 -0.01327 -0.0717 -0.01543 -0.08229 -0.01111 C -0.08715 0.00031 -0.08507 -0.00679 -0.0875 0.01112 C -0.08784 0.01358 -0.08854 0.01852 -0.08854 0.01852 C -0.08784 0.02809 -0.08541 0.06328 -0.08125 0.07223 C -0.07864 0.07778 -0.07534 0.08056 -0.07291 0.08704 C -0.0743 0.09754 -0.07934 0.11019 -0.08437 0.11667 C -0.08871 0.12223 -0.09444 0.12408 -0.09895 0.12963 C -0.10173 0.13735 -0.10052 0.14754 -0.09791 0.15556 C -0.09652 0.15988 -0.09427 0.16266 -0.0927 0.16667 C -0.0868 0.18118 -0.08125 0.20093 -0.07083 0.20556 C -0.05503 0.20463 -0.04635 0.21112 -0.03541 0.19815 C -0.03159 0.17778 -0.03715 0.18396 -0.01875 0.18149 C -0.01336 0.17439 -0.01111 0.16605 -0.00416 0.16297 C 0.00261 0.15093 0.01511 0.15247 0.02396 0.1463 C 0.02622 0.15803 0.02379 0.18581 0.02188 0.1963 C 0.02257 0.20186 0.02257 0.20803 0.02396 0.21297 C 0.02448 0.21482 0.02709 0.21482 0.02709 0.21482 " pathEditMode="relative" ptsTypes="fffffffffffffffffffffA">
                                      <p:cBhvr>
                                        <p:cTn id="54" dur="3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868 0.00525 0.00469 0.0034 0.02188 0 C 0.02465 -0.00062 0.02743 -0.0037 0.03021 -0.0037 C 0.04167 -0.00432 0.05313 -0.00494 0.06458 -0.00555 C 0.0684 -0.00741 0.07257 -0.00771 0.07604 -0.01111 C 0.08385 -0.01883 0.09045 -0.03025 0.09896 -0.03518 C 0.10035 -0.04012 0.10017 -0.04815 0.10313 -0.05 C 0.10521 -0.05123 0.10938 -0.0537 0.10938 -0.0537 C 0.11181 -0.06018 0.11042 -0.05926 0.11458 -0.06111 C 0.11736 -0.06234 0.12292 -0.06481 0.12292 -0.06481 C 0.12778 -0.06265 0.1375 -0.05926 0.1375 -0.05926 C 0.14219 -0.0537 0.14913 -0.05154 0.15313 -0.04444 C 0.15747 -0.03673 0.15955 -0.02778 0.16563 -0.02407 C 0.17083 -0.02469 0.17604 -0.02592 0.18125 -0.02592 C 0.18229 -0.02592 0.18542 -0.02407 0.18438 -0.02407 C 0.17951 -0.02407 0.17622 -0.02592 0.17188 -0.02778 C 0.16858 -0.03179 0.16042 -0.03518 0.16042 -0.03518 C 0.14896 -0.03364 0.14392 -0.03086 0.13438 -0.02222 C 0.12882 -0.00741 0.13611 -0.02531 0.12917 -0.01296 C 0.12153 0.00062 0.12483 -0.00092 0.1125 0.00185 C 0.10885 0.00401 0.10208 0.0071 0.10833 0.01667 C 0.10955 0.01852 0.12257 0.02377 0.12292 0.02408 C 0.1283 0.02778 0.13229 0.03395 0.1375 0.03704 C 0.13333 0.01451 0.13924 -0.01018 0.13333 -0.03148 C 0.13281 -0.03333 0.13299 -0.0358 0.13229 -0.03704 C 0.13038 -0.04043 0.12708 -0.04136 0.125 -0.04444 C 0.12049 -0.05123 0.11667 -0.05648 0.11146 -0.06111 C 0.10972 -0.06265 0.10781 -0.0645 0.10625 -0.06667 C 0.10399 -0.07006 0.1 -0.07778 0.1 -0.07778 C 0.09878 -0.08395 0.09896 -0.08148 0.09896 -0.08518 " pathEditMode="relative" ptsTypes="fffffffffffffffffffffffffffffA">
                                      <p:cBhvr>
                                        <p:cTn id="56" dur="3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937 -0.00401 0.0177 -0.0108 0.02708 -0.01296 C 0.03298 -0.01636 0.03871 -0.01821 0.04479 -0.02037 C 0.05277 -0.02747 0.0644 -0.0358 0.07291 -0.03889 C 0.08125 -0.04876 0.07777 -0.04259 0.08333 -0.05741 C 0.08559 -0.06358 0.08437 -0.07222 0.0875 -0.07778 C 0.08923 -0.08086 0.09357 -0.08241 0.09583 -0.08333 C 0.10607 -0.08179 0.1092 -0.08086 0.1177 -0.07592 C 0.12343 -0.0608 0.12152 -0.06913 0.12291 -0.05 C 0.12135 0.00772 0.13246 0.02408 0.11041 0.03704 C 0.10677 0.04352 0.10572 0.05093 0.10208 0.05741 C 0.10347 0.08642 0.10329 0.09383 0.11979 0.10371 C 0.13923 0.10154 0.15399 0.09568 0.17083 0.07778 C 0.17395 0.06945 0.17638 0.0605 0.1802 0.05371 C 0.18072 0.05124 0.18229 0.04321 0.18229 0.04074 C 0.18229 0.02593 0.18194 0.0142 0.17812 0.00185 C 0.17291 -0.01481 0.16406 -0.02562 0.16145 -0.04444 C 0.16284 -0.05555 0.16423 -0.06667 0.16562 -0.07778 C 0.16579 -0.07963 0.16579 -0.0821 0.16666 -0.08333 C 0.16909 -0.08673 0.175 -0.09074 0.175 -0.09074 C 0.18472 -0.08827 0.18229 -0.09321 0.18229 -0.07592 L 0.19166 -0.07222 " pathEditMode="relative" ptsTypes="ffffffffffffffffffffAA">
                                      <p:cBhvr>
                                        <p:cTn id="58" dur="3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104 0.00062 0.00208 0.00093 0.00313 0.00185 C 0.00486 0.0034 0.00642 0.00617 0.00833 0.00741 C 0.01198 0.01019 0.01788 0.01142 0.02188 0.01296 C 0.03194 0.00926 0.03368 0.00586 0.0375 -0.01111 C 0.0408 -0.05278 0.03542 -0.08858 0.02708 -0.12593 C 0.02778 -0.13796 0.02569 -0.14969 0.03229 -0.1537 C 0.03802 -0.16389 0.04149 -0.17037 0.04792 -0.17778 C 0.05486 -0.17654 0.06094 -0.17531 0.06771 -0.17222 C 0.07188 -0.16728 0.07552 -0.16235 0.07708 -0.1537 C 0.07795 -0.14197 0.07917 -0.13025 0.08021 -0.11852 C 0.07934 -0.10401 0.07795 -0.09197 0.07396 -0.07963 C 0.07205 -0.07377 0.07031 -0.07253 0.06875 -0.06667 C 0.06597 -0.0571 0.06476 -0.04599 0.06146 -0.03704 C 0.06181 -0.02839 0.06146 -0.01944 0.0625 -0.01111 C 0.06285 -0.00864 0.06493 -0.00772 0.06563 -0.00556 C 0.06892 0.00494 0.06372 0 0.06979 0.0037 C 0.07517 0.01327 0.0816 0.01728 0.08854 0.02222 C 0.09583 0.02099 0.1033 0.02099 0.11042 0.01852 C 0.11563 0.01667 0.11424 0.01173 0.11563 0.00556 C 0.11684 0.00031 0.11979 -0.00926 0.11979 -0.00926 C 0.12153 -0.02716 0.12292 -0.03796 0.13333 -0.04259 C 0.14132 -0.04105 0.14844 -0.03858 0.15625 -0.03518 C 0.16181 -0.02531 0.16146 -0.01914 0.16667 -0.03148 C 0.1684 -0.04074 0.16736 -0.04197 0.1625 -0.0463 C 0.15365 -0.07006 0.14479 -0.06667 0.12917 -0.06852 C 0.12274 -0.06697 0.1191 -0.06543 0.11354 -0.06111 C 0.11215 -0.05988 0.11076 -0.05833 0.10938 -0.05741 C 0.10729 -0.05586 0.10313 -0.0537 0.10313 -0.0537 C 0.09115 -0.05586 0.09497 -0.05617 0.08646 -0.06111 C 0.08177 -0.06728 0.07882 -0.07562 0.07396 -0.08148 C 0.07222 -0.08611 0.06944 -0.08951 0.06771 -0.09444 C 0.06701 -0.0966 0.06719 -0.09938 0.06667 -0.10185 C 0.06337 -0.11667 0.05816 -0.13858 0.04896 -0.14259 C 0.0434 -0.14938 0.03819 -0.1571 0.03229 -0.16296 C 0.02361 -0.1716 0.01337 -0.17315 0.00417 -0.17778 C 0.00122 -0.18549 -0.00156 -0.19136 -0.00312 -0.2 C 0.01267 -0.20556 0.00035 -0.20185 0.03438 -0.20185 " pathEditMode="relative" ptsTypes="fffffffffffffffffffffffffffffffffffffA">
                                      <p:cBhvr>
                                        <p:cTn id="60" dur="32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816 0.01451 -0.00903 0.01173 -0.01979 0.01481 C -0.0375 0.00957 -0.05643 0.01265 -0.07396 0.02037 C -0.075 0.02222 -0.07587 0.02438 -0.07709 0.02593 C -0.07795 0.02716 -0.07934 0.02654 -0.08021 0.02778 C -0.08264 0.03148 -0.0842 0.03673 -0.08646 0.04074 C -0.08837 0.04938 -0.09184 0.06265 -0.08854 0.07222 C -0.08525 0.08148 -0.075 0.09383 -0.06979 0.1 C -0.0665 0.10401 -0.06354 0.10864 -0.06042 0.11296 C -0.0592 0.11451 -0.05764 0.1142 -0.05625 0.11481 C -0.04566 0.12068 -0.03802 0.12315 -0.02709 0.12593 C -0.01979 0.12469 -0.0125 0.12222 -0.00521 0.12222 C 0.00486 0.12222 0.02257 0.14383 0.02916 0.15555 C 0.03125 0.16697 0.04132 0.17963 0.04687 0.18704 C 0.05833 0.1858 0.06909 0.18457 0.08021 0.17963 C 0.09184 0.15895 0.07274 0.19136 0.08854 0.17037 C 0.09097 0.16728 0.09375 0.15555 0.09479 0.15185 C 0.09444 0.13951 0.09444 0.11173 0.09062 0.09815 C 0.08906 0.09259 0.08264 0.07994 0.08021 0.07407 C 0.07882 0.06667 0.07604 0.0608 0.07396 0.0537 C 0.07812 0.03179 0.08177 0.03333 0.09166 0.02037 C 0.10173 0.00741 0.09271 0.01358 0.1 0.00926 C 0.10486 -0.0037 0.09843 0.01142 0.10729 0 C 0.10833 -0.00124 0.10833 -0.00401 0.10937 -0.00556 C 0.11059 -0.00741 0.11215 -0.00803 0.11354 -0.00926 C 0.11875 -0.02284 0.12777 -0.02994 0.13541 -0.03889 C 0.13941 -0.04383 0.14514 -0.03889 0.15 -0.03889 " pathEditMode="relative" ptsTypes="ffffffffffffffffffffffffffA">
                                      <p:cBhvr>
                                        <p:cTn id="62" dur="3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007 0.00463 -0.0217 -0.01327 -0.03021 -0.02222 C -0.03524 -0.02747 -0.04479 -0.03889 -0.04479 -0.03889 C -0.04878 -0.04969 -0.0526 -0.0642 -0.05937 -0.07037 C -0.07413 -0.08333 -0.10781 -0.08303 -0.12291 -0.08519 C -0.13107 -0.07778 -0.12274 -0.08457 -0.13437 -0.07963 C -0.13646 -0.0787 -0.14062 -0.07593 -0.14062 -0.07593 C -0.14982 -0.05957 -0.16041 -0.05 -0.17291 -0.04445 C -0.17743 -0.04506 -0.18194 -0.04537 -0.18646 -0.0463 C -0.19896 -0.04908 -0.2033 -0.07438 -0.2125 -0.08519 C -0.21753 -0.08056 -0.21927 -0.07932 -0.22187 -0.07037 C -0.22083 -0.05957 -0.21996 -0.0571 -0.21771 -0.04815 C -0.21562 -0.03982 -0.21528 -0.03333 -0.2125 -0.02593 C -0.21059 -0.01266 -0.20764 0.00309 -0.20208 0.01296 C -0.19965 0.02562 -0.20278 0.03549 -0.20833 0.04259 C -0.21111 0.0463 -0.21337 0.05216 -0.21666 0.0537 C -0.22135 0.05586 -0.21979 0.0537 -0.22187 0.05741 " pathEditMode="relative" ptsTypes="ffffffffffffffffA">
                                      <p:cBhvr>
                                        <p:cTn id="64" dur="3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181 -0.0071 0.00208 -0.00586 0.02396 -0.0037 C 0.03125 -0.00031 0.0349 0.01605 0.0375 0.02778 C 0.03611 0.05926 0.03559 0.06574 0.02083 0.08148 C -0.00226 0.07562 -0.02222 0.06636 -0.04271 0.04815 C -0.04826 0.04321 -0.05191 0.03365 -0.05729 0.02778 C -0.0599 0.01482 -0.05625 0.02963 -0.06562 0.01297 C -0.07639 -0.00586 -0.06007 0.01482 -0.07101 0.00186 C -0.0724 -0.00648 -0.07656 -0.01296 -0.07917 -0.02037 C -0.08524 -0.03642 -0.09288 -0.05031 -0.1 -0.06481 C -0.10191 -0.06882 -0.10278 -0.07469 -0.10521 -0.07777 C -0.10712 -0.08024 -0.10955 -0.08086 -0.11146 -0.08333 C -0.11302 -0.08518 -0.11406 -0.08858 -0.11562 -0.09074 C -0.12604 -0.10401 -0.14965 -0.10895 -0.1625 -0.11666 C -0.16997 -0.11512 -0.17448 -0.11173 -0.18125 -0.10926 C -0.18403 -0.10987 -0.18681 -0.11203 -0.18958 -0.11111 C -0.19132 -0.11049 -0.19236 -0.1074 -0.19375 -0.10555 C -0.19809 -0.1 -0.1967 -0.10185 -0.20312 -0.09814 C -0.20451 -0.09722 -0.2059 -0.09537 -0.20729 -0.09444 C -0.20937 -0.0929 -0.21354 -0.09074 -0.21354 -0.09074 C -0.22431 -0.09321 -0.23333 -0.09814 -0.24375 -0.10185 C -0.24479 -0.10308 -0.24566 -0.10524 -0.24687 -0.10555 C -0.25017 -0.10648 -0.25052 -0.10123 -0.25208 -0.09814 C -0.25538 -0.09166 -0.25972 -0.08703 -0.2625 -0.07963 C -0.26389 -0.07592 -0.26667 -0.06852 -0.26667 -0.06852 " pathEditMode="relative" ptsTypes="ffffffffffffffffffffffffA">
                                      <p:cBhvr>
                                        <p:cTn id="66" dur="3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625 0.00925 0.0085 0.01635 0.01145 0.02962 C 0.00954 0.04259 0.0092 0.04814 0.00312 0.05555 C -0.00747 0.05432 -0.01858 0.05061 -0.02917 0.0537 C -0.03421 0.05061 -0.03768 0.05432 -0.04167 0.05925 C -0.04497 0.06821 -0.04914 0.07469 -0.05105 0.08518 C -0.05105 0.08672 -0.05035 0.11018 -0.04896 0.11666 C -0.04237 0.14722 -0.03004 0.15956 -0.0125 0.16481 C -0.004 0.16728 0.00243 0.17098 0.01145 0.17222 C 0.01996 0.1753 0.02465 0.17561 0.03333 0.17222 C 0.03923 0.16697 0.0434 0.1645 0.05 0.16296 C 0.05243 0.16358 0.0552 0.16265 0.05729 0.16481 C 0.05989 0.16728 0.06354 0.17592 0.06354 0.17592 C 0.0651 0.18456 0.06354 0.19629 0.0677 0.18148 C 0.05729 0.14444 0.03263 0.12067 0.01354 0.09814 C 0.00989 0.09382 0.00503 0.09537 0.00104 0.09259 C -0.0073 0.08672 -0.0158 0.08395 -0.02396 0.07777 C -0.0375 0.06759 -0.05191 0.06018 -0.06667 0.0574 C -0.07744 0.05092 -0.08768 0.04845 -0.09896 0.04629 C -0.11771 0.05462 -0.13716 0.05555 -0.15625 0.0574 C -0.15921 0.05833 -0.17153 0.06234 -0.17292 0.06111 C -0.18316 0.05277 -0.20105 0.02777 -0.20105 0.02777 C -0.21285 0.02839 -0.22466 0.02839 -0.23646 0.02962 C -0.2408 0.02993 -0.24115 0.03271 -0.2448 0.03703 C -0.24688 0.0395 -0.25105 0.04444 -0.25105 0.04444 C -0.25382 0.05956 -0.26546 0.07438 -0.27292 0.08333 C -0.27518 0.09382 -0.27535 0.09814 -0.27188 0.1074 C -0.27153 0.10987 -0.27066 0.11234 -0.27084 0.11481 C -0.27101 0.11697 -0.27292 0.12037 -0.27292 0.12037 " pathEditMode="relative" ptsTypes="ffffffffffffffffffffffffffffA">
                                      <p:cBhvr>
                                        <p:cTn id="68" dur="3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087 -0.01667 0.00122 -0.03395 0.00417 -0.05 C 0.00417 -0.05185 0.00486 -0.07747 0.00208 -0.08704 C -0.00747 -0.12099 -0.03194 -0.12068 -0.05 -0.13148 C -0.05868 -0.13025 -0.06476 -0.12901 -0.07292 -0.12593 C -0.0783 -0.12377 -0.08212 -0.11729 -0.0875 -0.11482 C -0.0941 -0.1071 -0.09983 -0.09877 -0.10625 -0.09074 C -0.10833 -0.08827 -0.11042 -0.0858 -0.1125 -0.08334 C -0.11354 -0.0821 -0.11562 -0.07963 -0.11562 -0.07963 C -0.11632 -0.07778 -0.11684 -0.07562 -0.11771 -0.07408 C -0.11858 -0.07253 -0.12049 -0.07253 -0.12083 -0.07037 C -0.12222 -0.05957 -0.11997 -0.05772 -0.11667 -0.05185 C -0.11198 -0.02685 -0.10799 -0.00895 -0.09375 0.0037 C -0.08698 0.00185 -0.08003 -0.00216 -0.075 -0.01111 C -0.07344 -0.01389 -0.07205 -0.01698 -0.07083 -0.02037 C -0.06927 -0.025 -0.06667 -0.03519 -0.06667 -0.03519 C -0.06719 -0.05093 -0.06684 -0.06636 -0.06875 -0.08148 C -0.0717 -0.10463 -0.09115 -0.15155 -0.10104 -0.16667 C -0.10851 -0.17809 -0.11615 -0.18148 -0.12396 -0.19074 C -0.13247 -0.18889 -0.13542 -0.18611 -0.14271 -0.17963 C -0.15868 -0.13704 -0.18715 -0.10772 -0.2125 -0.08519 C -0.21736 -0.07222 -0.21111 -0.08611 -0.21875 -0.07778 C -0.22205 -0.07408 -0.22535 -0.06975 -0.22812 -0.06482 C -0.23021 -0.06111 -0.23437 -0.05371 -0.23437 -0.05371 C -0.23611 -0.04475 -0.23576 -0.03858 -0.23125 -0.03334 C -0.23073 -0.03148 -0.2283 -0.02222 -0.22708 -0.02037 C -0.22622 -0.01914 -0.225 -0.01945 -0.22396 -0.01852 C -0.21493 -0.0105 -0.21198 -0.00432 -0.20208 0 C -0.20885 0.00802 -0.21128 0.01111 -0.21979 0.01296 C -0.22552 0.00802 -0.23073 0 -0.23437 -0.00926 C -0.23628 -0.0142 -0.23958 -0.02408 -0.23958 -0.02408 C -0.23924 -0.03395 -0.23854 -0.04383 -0.23854 -0.05371 C -0.23889 -0.08519 -0.24062 -0.14815 -0.24062 -0.14815 C -0.23837 -0.19969 -0.23524 -0.18148 -0.24062 -0.20556 C -0.24549 -0.18827 -0.24687 -0.18179 -0.24271 -0.15926 C -0.24479 -0.14784 -0.25382 -0.14877 -0.25937 -0.13889 C -0.25972 -0.13704 -0.26042 -0.13334 -0.26042 -0.13334 " pathEditMode="relative" ptsTypes="ffffffffffffffffffffffffffffffffffffA">
                                      <p:cBhvr>
                                        <p:cTn id="70" dur="3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295 0.03087 0.00486 0.06451 -0.00625 0.09074 C -0.00816 0.10463 -0.01215 0.11204 -0.01979 0.11667 C -0.03056 0.11389 -0.03889 0.10741 -0.05 0.10556 C -0.05764 0.09661 -0.06927 0.09136 -0.07812 0.08704 C -0.08368 0.07994 -0.08958 0.07284 -0.09583 0.06852 C -0.09913 0.06605 -0.10295 0.06574 -0.10625 0.06297 C -0.11424 0.05587 -0.12014 0.04599 -0.12812 0.03889 C -0.13264 0.03488 -0.13681 0.02809 -0.14062 0.02223 C -0.14288 0.01883 -0.14687 0.01111 -0.14687 0.01111 C -0.14583 -0.01142 -0.14809 -0.01358 -0.13854 -0.02222 C -0.13785 -0.02469 -0.13767 -0.02808 -0.13646 -0.02963 C -0.13507 -0.03148 -0.13299 -0.03055 -0.13125 -0.03148 C -0.12483 -0.03518 -0.1191 -0.03889 -0.1125 -0.04074 C -0.09531 -0.03827 -0.10069 -0.0429 -0.09271 -0.02407 C -0.09306 -0.01851 -0.09306 -0.01296 -0.09375 -0.0074 C -0.09462 -0.00154 -0.0967 -0.00154 -0.09896 0.00186 C -0.10833 0.01574 -0.10903 0.01297 -0.12396 0.01482 C -0.12934 0.01173 -0.12778 0.01667 -0.13229 0.02223 C -0.13264 0.0247 -0.13333 0.02963 -0.13333 0.02963 " pathEditMode="relative" ptsTypes="fffffffffffffffffffA">
                                      <p:cBhvr>
                                        <p:cTn id="72" dur="32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087 -0.02686 -0.00347 -0.06081 0.00521 -0.08519 C 0.00833 -0.09414 0.01285 -0.10124 0.01667 -0.10926 C 0.02483 -0.12655 0.03264 -0.1284 0.04167 -0.13704 C 0.04531 -0.14044 0.05208 -0.14815 0.05208 -0.14815 C 0.05781 -0.16328 0.07049 -0.15433 0.07917 -0.15371 C 0.08681 -0.15031 0.09444 -0.14784 0.10208 -0.14445 C 0.10382 -0.1426 0.10538 -0.14013 0.10729 -0.13889 C 0.1099 -0.13704 0.11302 -0.13735 0.11563 -0.13519 C 0.11979 -0.13179 0.12326 -0.12655 0.12708 -0.12223 C 0.13038 -0.11852 0.13542 -0.10741 0.13542 -0.10741 C 0.13976 -0.08797 0.14358 -0.06698 0.14583 -0.0463 C 0.14444 -0.03612 0.14514 -0.02747 0.13958 -0.02408 C 0.12847 -0.00926 0.11858 -0.00433 0.10417 -0.00186 C 0.09549 0.00216 0.09444 -0.00587 0.09167 -0.01852 C 0.09271 -0.04692 0.09479 -0.06667 0.10625 -0.08704 C 0.10747 -0.09568 0.11146 -0.10556 0.11458 -0.11297 C 0.11597 -0.12562 0.12049 -0.13951 0.125 -0.15 C 0.12622 -0.15834 0.1276 -0.16513 0.13021 -0.17223 C 0.1309 -0.17778 0.1309 -0.18457 0.13333 -0.18889 L 0.14271 -0.16482 " pathEditMode="relative" ptsTypes="fffffffffffffffffffAA">
                                      <p:cBhvr>
                                        <p:cTn id="74" dur="2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8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4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4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4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4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5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5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5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5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5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6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6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6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3" grpId="0" animBg="1"/>
      <p:bldP spid="3" grpId="1" animBg="1"/>
      <p:bldP spid="3" grpId="2" animBg="1"/>
      <p:bldP spid="91" grpId="0" animBg="1"/>
      <p:bldP spid="91" grpId="1" animBg="1"/>
      <p:bldP spid="91" grpId="2" animBg="1"/>
      <p:bldP spid="100" grpId="0" animBg="1"/>
      <p:bldP spid="100" grpId="1" animBg="1"/>
      <p:bldP spid="100" grpId="2" animBg="1"/>
      <p:bldP spid="101" grpId="0" animBg="1"/>
      <p:bldP spid="101" grpId="1" animBg="1"/>
      <p:bldP spid="101" grpId="2" animBg="1"/>
      <p:bldP spid="102" grpId="0" animBg="1"/>
      <p:bldP spid="102" grpId="1" animBg="1"/>
      <p:bldP spid="102" grpId="2" animBg="1"/>
      <p:bldP spid="103" grpId="0" animBg="1"/>
      <p:bldP spid="103" grpId="1" animBg="1"/>
      <p:bldP spid="103" grpId="2" animBg="1"/>
      <p:bldP spid="104" grpId="0" animBg="1"/>
      <p:bldP spid="104" grpId="1" animBg="1"/>
      <p:bldP spid="104" grpId="2" animBg="1"/>
      <p:bldP spid="106" grpId="0" animBg="1"/>
      <p:bldP spid="106" grpId="1" animBg="1"/>
      <p:bldP spid="106" grpId="2" animBg="1"/>
      <p:bldP spid="107" grpId="0" animBg="1"/>
      <p:bldP spid="107" grpId="1" animBg="1"/>
      <p:bldP spid="107" grpId="2" animBg="1"/>
      <p:bldP spid="108" grpId="0" animBg="1"/>
      <p:bldP spid="108" grpId="1" animBg="1"/>
      <p:bldP spid="108" grpId="2" animBg="1"/>
      <p:bldP spid="109" grpId="1" animBg="1"/>
      <p:bldP spid="109" grpId="2" animBg="1"/>
      <p:bldP spid="109" grpId="3" animBg="1"/>
      <p:bldP spid="110" grpId="0" animBg="1"/>
      <p:bldP spid="110" grpId="1" animBg="1"/>
      <p:bldP spid="110" grpId="2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932363" y="339725"/>
            <a:ext cx="381635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Электромагнитная волна</a:t>
            </a:r>
            <a:r>
              <a:rPr lang="ru-RU" sz="2400" dirty="0" smtClean="0"/>
              <a:t> —это распространяющееся </a:t>
            </a:r>
            <a:r>
              <a:rPr lang="ru-RU" sz="2400" dirty="0"/>
              <a:t>в </a:t>
            </a:r>
            <a:r>
              <a:rPr lang="ru-RU" sz="2400" dirty="0" smtClean="0"/>
              <a:t>пространстве </a:t>
            </a:r>
            <a:r>
              <a:rPr lang="ru-RU" sz="2400" dirty="0" err="1" smtClean="0"/>
              <a:t>периодичес-ки</a:t>
            </a:r>
            <a:r>
              <a:rPr lang="ru-RU" sz="2400" dirty="0" smtClean="0"/>
              <a:t> изменяющееся электро-магнитное поле.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921345"/>
            <a:ext cx="4221372" cy="330080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944804" y="2571902"/>
            <a:ext cx="38163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Электромагнитные волны </a:t>
            </a:r>
            <a:r>
              <a:rPr lang="ru-RU" sz="2400" b="1" dirty="0"/>
              <a:t>могут существовать </a:t>
            </a:r>
            <a:r>
              <a:rPr lang="ru-RU" sz="2400" b="1" dirty="0" smtClean="0"/>
              <a:t>в вакууме!!!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1364114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Прямоугольник 145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4946012" y="247721"/>
                <a:ext cx="3802701" cy="14199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000" dirty="0" smtClean="0"/>
                  <a:t>Скорость </a:t>
                </a:r>
                <a:r>
                  <a:rPr lang="ru-RU" sz="2000" dirty="0"/>
                  <a:t>распростране­ния электромагнитного поля в вакууме равна скорости </a:t>
                </a:r>
                <a:r>
                  <a:rPr lang="ru-RU" sz="2000" dirty="0" smtClean="0"/>
                  <a:t>света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</a:rPr>
                      <m:t>𝑐</m:t>
                    </m:r>
                    <m:r>
                      <a:rPr lang="ru-RU" sz="2000" b="0" i="1" smtClean="0">
                        <a:solidFill>
                          <a:schemeClr val="tx2"/>
                        </a:solidFill>
                        <a:latin typeface="Cambria Math"/>
                      </a:rPr>
                      <m:t>=3</m:t>
                    </m:r>
                    <m:r>
                      <a:rPr lang="ru-RU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∙</m:t>
                    </m:r>
                    <m:sSup>
                      <m:sSupPr>
                        <m:ctrlPr>
                          <a:rPr lang="ru-RU" sz="2000" b="0" i="1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ru-RU" sz="2000" b="0" i="1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ru-RU" sz="2000" b="0" i="1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8</m:t>
                        </m:r>
                      </m:sup>
                    </m:sSup>
                    <m:r>
                      <a:rPr lang="ru-RU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 </m:t>
                    </m:r>
                    <m:f>
                      <m:fPr>
                        <m:ctrlPr>
                          <a:rPr lang="ru-RU" sz="2000" b="0" i="1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ru-RU" sz="2000" b="0" i="1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м</m:t>
                        </m:r>
                      </m:num>
                      <m:den>
                        <m:r>
                          <a:rPr lang="ru-RU" sz="2000" b="0" i="1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с</m:t>
                        </m:r>
                      </m:den>
                    </m:f>
                  </m:oMath>
                </a14:m>
                <a:r>
                  <a:rPr lang="ru-RU" sz="2000" dirty="0" smtClean="0"/>
                  <a:t>.</a:t>
                </a:r>
                <a:endParaRPr lang="ru-RU" sz="2000" dirty="0"/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6012" y="247721"/>
                <a:ext cx="3802701" cy="1419941"/>
              </a:xfrm>
              <a:prstGeom prst="rect">
                <a:avLst/>
              </a:prstGeom>
              <a:blipFill rotWithShape="1">
                <a:blip r:embed="rId2"/>
                <a:stretch>
                  <a:fillRect l="-1603" t="-2146" b="-25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Прямоугольник 2"/>
          <p:cNvSpPr/>
          <p:nvPr/>
        </p:nvSpPr>
        <p:spPr>
          <a:xfrm>
            <a:off x="4932362" y="1667662"/>
            <a:ext cx="381659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Электромагнитная волна зависит от свойств среды, в которой она распространяется:</a:t>
            </a:r>
            <a:endParaRPr lang="ru-RU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268259" y="2683325"/>
                <a:ext cx="1144801" cy="6882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ru-RU" sz="20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ru-RU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𝑐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ru-RU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ru-RU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𝜀𝜇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ru-RU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8259" y="2683325"/>
                <a:ext cx="1144801" cy="6882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Скругленный прямоугольник 4"/>
          <p:cNvSpPr/>
          <p:nvPr/>
        </p:nvSpPr>
        <p:spPr>
          <a:xfrm>
            <a:off x="6268259" y="2683325"/>
            <a:ext cx="1144801" cy="68826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932362" y="3435846"/>
            <a:ext cx="38744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/>
                </a:solidFill>
              </a:rPr>
              <a:t>ε</a:t>
            </a:r>
            <a:r>
              <a:rPr lang="ru-RU" dirty="0"/>
              <a:t> — диэлектрическая проницаемость </a:t>
            </a:r>
            <a:r>
              <a:rPr lang="ru-RU" dirty="0" smtClean="0"/>
              <a:t>среды</a:t>
            </a:r>
            <a:r>
              <a:rPr lang="ru-RU" dirty="0"/>
              <a:t>;</a:t>
            </a:r>
            <a:endParaRPr lang="en-US" dirty="0" smtClean="0"/>
          </a:p>
          <a:p>
            <a:r>
              <a:rPr lang="ru-RU" dirty="0" smtClean="0">
                <a:solidFill>
                  <a:schemeClr val="tx2"/>
                </a:solidFill>
              </a:rPr>
              <a:t>μ</a:t>
            </a:r>
            <a:r>
              <a:rPr lang="ru-RU" dirty="0" smtClean="0"/>
              <a:t> </a:t>
            </a:r>
            <a:r>
              <a:rPr lang="ru-RU" dirty="0"/>
              <a:t>— магнитная проница­емость среды.</a:t>
            </a:r>
          </a:p>
        </p:txBody>
      </p:sp>
      <p:sp>
        <p:nvSpPr>
          <p:cNvPr id="147" name="Прямоугольник 146"/>
          <p:cNvSpPr/>
          <p:nvPr/>
        </p:nvSpPr>
        <p:spPr>
          <a:xfrm>
            <a:off x="819812" y="4208661"/>
            <a:ext cx="288032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Джеймс Клерк Максвелл</a:t>
            </a:r>
          </a:p>
          <a:p>
            <a:pPr algn="ctr"/>
            <a:r>
              <a:rPr lang="ru-RU" sz="1600" dirty="0" smtClean="0"/>
              <a:t>13. 06. 1831 — 5. 11. 1879</a:t>
            </a:r>
            <a:endParaRPr lang="ru-RU" sz="1600" dirty="0"/>
          </a:p>
        </p:txBody>
      </p:sp>
      <p:pic>
        <p:nvPicPr>
          <p:cNvPr id="148" name="Picture 4" descr="http://outreach.jach.hawaii.edu/pressroom/2006_jcmbday/Maxwell.jp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0386" y="336628"/>
            <a:ext cx="3079172" cy="38409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2945420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  <p:bldP spid="6" grpId="0"/>
      <p:bldP spid="14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95118" y="519286"/>
            <a:ext cx="3816350" cy="407594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696752" y="4051248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224919" y="4051248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1776883" y="4051248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2305039" y="4051248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2881103" y="4051248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3457167" y="4051248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Овал 67"/>
          <p:cNvSpPr/>
          <p:nvPr/>
        </p:nvSpPr>
        <p:spPr>
          <a:xfrm>
            <a:off x="696752" y="3424958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Овал 68"/>
          <p:cNvSpPr/>
          <p:nvPr/>
        </p:nvSpPr>
        <p:spPr>
          <a:xfrm>
            <a:off x="1224919" y="3424958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Овал 69"/>
          <p:cNvSpPr/>
          <p:nvPr/>
        </p:nvSpPr>
        <p:spPr>
          <a:xfrm>
            <a:off x="1776883" y="3424958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Овал 70"/>
          <p:cNvSpPr/>
          <p:nvPr/>
        </p:nvSpPr>
        <p:spPr>
          <a:xfrm>
            <a:off x="2305039" y="3424958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Овал 71"/>
          <p:cNvSpPr/>
          <p:nvPr/>
        </p:nvSpPr>
        <p:spPr>
          <a:xfrm>
            <a:off x="2881103" y="3424958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Овал 72"/>
          <p:cNvSpPr/>
          <p:nvPr/>
        </p:nvSpPr>
        <p:spPr>
          <a:xfrm>
            <a:off x="3457167" y="3424958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Овал 73"/>
          <p:cNvSpPr/>
          <p:nvPr/>
        </p:nvSpPr>
        <p:spPr>
          <a:xfrm>
            <a:off x="695006" y="2813187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Овал 74"/>
          <p:cNvSpPr/>
          <p:nvPr/>
        </p:nvSpPr>
        <p:spPr>
          <a:xfrm>
            <a:off x="1223173" y="2813187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Овал 75"/>
          <p:cNvSpPr/>
          <p:nvPr/>
        </p:nvSpPr>
        <p:spPr>
          <a:xfrm>
            <a:off x="1775137" y="2813187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Овал 76"/>
          <p:cNvSpPr/>
          <p:nvPr/>
        </p:nvSpPr>
        <p:spPr>
          <a:xfrm>
            <a:off x="2303293" y="2813187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Овал 77"/>
          <p:cNvSpPr/>
          <p:nvPr/>
        </p:nvSpPr>
        <p:spPr>
          <a:xfrm>
            <a:off x="2879357" y="2813187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Овал 78"/>
          <p:cNvSpPr/>
          <p:nvPr/>
        </p:nvSpPr>
        <p:spPr>
          <a:xfrm>
            <a:off x="3455421" y="2813187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Овал 79"/>
          <p:cNvSpPr/>
          <p:nvPr/>
        </p:nvSpPr>
        <p:spPr>
          <a:xfrm>
            <a:off x="695006" y="2199777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Овал 80"/>
          <p:cNvSpPr/>
          <p:nvPr/>
        </p:nvSpPr>
        <p:spPr>
          <a:xfrm>
            <a:off x="1223173" y="2199777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Овал 81"/>
          <p:cNvSpPr/>
          <p:nvPr/>
        </p:nvSpPr>
        <p:spPr>
          <a:xfrm>
            <a:off x="1775137" y="2199777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Овал 82"/>
          <p:cNvSpPr/>
          <p:nvPr/>
        </p:nvSpPr>
        <p:spPr>
          <a:xfrm>
            <a:off x="2303293" y="2199777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Овал 83"/>
          <p:cNvSpPr/>
          <p:nvPr/>
        </p:nvSpPr>
        <p:spPr>
          <a:xfrm>
            <a:off x="2879357" y="2199777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Овал 84"/>
          <p:cNvSpPr/>
          <p:nvPr/>
        </p:nvSpPr>
        <p:spPr>
          <a:xfrm>
            <a:off x="3455421" y="2199777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Овал 85"/>
          <p:cNvSpPr/>
          <p:nvPr/>
        </p:nvSpPr>
        <p:spPr>
          <a:xfrm>
            <a:off x="695006" y="1554337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Овал 86"/>
          <p:cNvSpPr/>
          <p:nvPr/>
        </p:nvSpPr>
        <p:spPr>
          <a:xfrm>
            <a:off x="1223173" y="1554337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Овал 87"/>
          <p:cNvSpPr/>
          <p:nvPr/>
        </p:nvSpPr>
        <p:spPr>
          <a:xfrm>
            <a:off x="1775137" y="1554337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Овал 88"/>
          <p:cNvSpPr/>
          <p:nvPr/>
        </p:nvSpPr>
        <p:spPr>
          <a:xfrm>
            <a:off x="2303293" y="1554337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Овал 89"/>
          <p:cNvSpPr/>
          <p:nvPr/>
        </p:nvSpPr>
        <p:spPr>
          <a:xfrm>
            <a:off x="2879357" y="1554337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Овал 90"/>
          <p:cNvSpPr/>
          <p:nvPr/>
        </p:nvSpPr>
        <p:spPr>
          <a:xfrm>
            <a:off x="3455421" y="1554337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Овал 91"/>
          <p:cNvSpPr/>
          <p:nvPr/>
        </p:nvSpPr>
        <p:spPr>
          <a:xfrm>
            <a:off x="698504" y="906265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Овал 92"/>
          <p:cNvSpPr/>
          <p:nvPr/>
        </p:nvSpPr>
        <p:spPr>
          <a:xfrm>
            <a:off x="1226671" y="906265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Овал 93"/>
          <p:cNvSpPr/>
          <p:nvPr/>
        </p:nvSpPr>
        <p:spPr>
          <a:xfrm>
            <a:off x="1778635" y="906265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Овал 94"/>
          <p:cNvSpPr/>
          <p:nvPr/>
        </p:nvSpPr>
        <p:spPr>
          <a:xfrm>
            <a:off x="2306791" y="906265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Овал 95"/>
          <p:cNvSpPr/>
          <p:nvPr/>
        </p:nvSpPr>
        <p:spPr>
          <a:xfrm>
            <a:off x="2882855" y="906265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Овал 96"/>
          <p:cNvSpPr/>
          <p:nvPr/>
        </p:nvSpPr>
        <p:spPr>
          <a:xfrm>
            <a:off x="3458919" y="906265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Овал 103"/>
          <p:cNvSpPr/>
          <p:nvPr/>
        </p:nvSpPr>
        <p:spPr>
          <a:xfrm>
            <a:off x="695006" y="4051248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Овал 104"/>
          <p:cNvSpPr/>
          <p:nvPr/>
        </p:nvSpPr>
        <p:spPr>
          <a:xfrm>
            <a:off x="1223173" y="4051248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Овал 105"/>
          <p:cNvSpPr/>
          <p:nvPr/>
        </p:nvSpPr>
        <p:spPr>
          <a:xfrm>
            <a:off x="1775137" y="4051248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Овал 106"/>
          <p:cNvSpPr/>
          <p:nvPr/>
        </p:nvSpPr>
        <p:spPr>
          <a:xfrm>
            <a:off x="2303293" y="4051248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Овал 107"/>
          <p:cNvSpPr/>
          <p:nvPr/>
        </p:nvSpPr>
        <p:spPr>
          <a:xfrm>
            <a:off x="2879357" y="4051248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Овал 108"/>
          <p:cNvSpPr/>
          <p:nvPr/>
        </p:nvSpPr>
        <p:spPr>
          <a:xfrm>
            <a:off x="3455421" y="4051248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Овал 109"/>
          <p:cNvSpPr/>
          <p:nvPr/>
        </p:nvSpPr>
        <p:spPr>
          <a:xfrm>
            <a:off x="695006" y="3424958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Овал 110"/>
          <p:cNvSpPr/>
          <p:nvPr/>
        </p:nvSpPr>
        <p:spPr>
          <a:xfrm>
            <a:off x="1223173" y="3424958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Овал 111"/>
          <p:cNvSpPr/>
          <p:nvPr/>
        </p:nvSpPr>
        <p:spPr>
          <a:xfrm>
            <a:off x="1775137" y="3424958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Овал 112"/>
          <p:cNvSpPr/>
          <p:nvPr/>
        </p:nvSpPr>
        <p:spPr>
          <a:xfrm>
            <a:off x="2303293" y="3424958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Овал 113"/>
          <p:cNvSpPr/>
          <p:nvPr/>
        </p:nvSpPr>
        <p:spPr>
          <a:xfrm>
            <a:off x="2879357" y="3424958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Овал 114"/>
          <p:cNvSpPr/>
          <p:nvPr/>
        </p:nvSpPr>
        <p:spPr>
          <a:xfrm>
            <a:off x="3455421" y="3424958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6" name="Овал 115"/>
          <p:cNvSpPr/>
          <p:nvPr/>
        </p:nvSpPr>
        <p:spPr>
          <a:xfrm>
            <a:off x="693260" y="2813187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7" name="Овал 116"/>
          <p:cNvSpPr/>
          <p:nvPr/>
        </p:nvSpPr>
        <p:spPr>
          <a:xfrm>
            <a:off x="1221427" y="2813187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Овал 117"/>
          <p:cNvSpPr/>
          <p:nvPr/>
        </p:nvSpPr>
        <p:spPr>
          <a:xfrm>
            <a:off x="1773391" y="2813187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Овал 118"/>
          <p:cNvSpPr/>
          <p:nvPr/>
        </p:nvSpPr>
        <p:spPr>
          <a:xfrm>
            <a:off x="2301547" y="2813187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Овал 119"/>
          <p:cNvSpPr/>
          <p:nvPr/>
        </p:nvSpPr>
        <p:spPr>
          <a:xfrm>
            <a:off x="2877611" y="2813187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1" name="Овал 120"/>
          <p:cNvSpPr/>
          <p:nvPr/>
        </p:nvSpPr>
        <p:spPr>
          <a:xfrm>
            <a:off x="3453675" y="2813187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Овал 121"/>
          <p:cNvSpPr/>
          <p:nvPr/>
        </p:nvSpPr>
        <p:spPr>
          <a:xfrm>
            <a:off x="693260" y="2199777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Овал 122"/>
          <p:cNvSpPr/>
          <p:nvPr/>
        </p:nvSpPr>
        <p:spPr>
          <a:xfrm>
            <a:off x="1221427" y="2199777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Овал 123"/>
          <p:cNvSpPr/>
          <p:nvPr/>
        </p:nvSpPr>
        <p:spPr>
          <a:xfrm>
            <a:off x="1773391" y="2199777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5" name="Овал 124"/>
          <p:cNvSpPr/>
          <p:nvPr/>
        </p:nvSpPr>
        <p:spPr>
          <a:xfrm>
            <a:off x="2301547" y="2199777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Овал 125"/>
          <p:cNvSpPr/>
          <p:nvPr/>
        </p:nvSpPr>
        <p:spPr>
          <a:xfrm>
            <a:off x="2877611" y="2199777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Овал 126"/>
          <p:cNvSpPr/>
          <p:nvPr/>
        </p:nvSpPr>
        <p:spPr>
          <a:xfrm>
            <a:off x="3453675" y="2199777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Овал 127"/>
          <p:cNvSpPr/>
          <p:nvPr/>
        </p:nvSpPr>
        <p:spPr>
          <a:xfrm>
            <a:off x="693260" y="1554337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9" name="Овал 128"/>
          <p:cNvSpPr/>
          <p:nvPr/>
        </p:nvSpPr>
        <p:spPr>
          <a:xfrm>
            <a:off x="1221427" y="1554337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0" name="Овал 129"/>
          <p:cNvSpPr/>
          <p:nvPr/>
        </p:nvSpPr>
        <p:spPr>
          <a:xfrm>
            <a:off x="1773391" y="1554337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Овал 130"/>
          <p:cNvSpPr/>
          <p:nvPr/>
        </p:nvSpPr>
        <p:spPr>
          <a:xfrm>
            <a:off x="2301547" y="1554337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Овал 131"/>
          <p:cNvSpPr/>
          <p:nvPr/>
        </p:nvSpPr>
        <p:spPr>
          <a:xfrm>
            <a:off x="2877611" y="1554337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3" name="Овал 132"/>
          <p:cNvSpPr/>
          <p:nvPr/>
        </p:nvSpPr>
        <p:spPr>
          <a:xfrm>
            <a:off x="3453675" y="1554337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4" name="Овал 133"/>
          <p:cNvSpPr/>
          <p:nvPr/>
        </p:nvSpPr>
        <p:spPr>
          <a:xfrm>
            <a:off x="696758" y="906265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Овал 134"/>
          <p:cNvSpPr/>
          <p:nvPr/>
        </p:nvSpPr>
        <p:spPr>
          <a:xfrm>
            <a:off x="1224925" y="906265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6" name="Овал 135"/>
          <p:cNvSpPr/>
          <p:nvPr/>
        </p:nvSpPr>
        <p:spPr>
          <a:xfrm>
            <a:off x="1776889" y="906265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7" name="Овал 136"/>
          <p:cNvSpPr/>
          <p:nvPr/>
        </p:nvSpPr>
        <p:spPr>
          <a:xfrm>
            <a:off x="2305045" y="906265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8" name="Овал 137"/>
          <p:cNvSpPr/>
          <p:nvPr/>
        </p:nvSpPr>
        <p:spPr>
          <a:xfrm>
            <a:off x="2881109" y="906265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9" name="Овал 138"/>
          <p:cNvSpPr/>
          <p:nvPr/>
        </p:nvSpPr>
        <p:spPr>
          <a:xfrm>
            <a:off x="3457173" y="906265"/>
            <a:ext cx="407948" cy="4079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7" name="Прямоугольник 146"/>
          <p:cNvSpPr/>
          <p:nvPr/>
        </p:nvSpPr>
        <p:spPr>
          <a:xfrm>
            <a:off x="4932363" y="519286"/>
            <a:ext cx="3816350" cy="410492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8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778988">
            <a:off x="5081191" y="3627540"/>
            <a:ext cx="1020249" cy="520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9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778988">
            <a:off x="5989762" y="3572644"/>
            <a:ext cx="1020249" cy="520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778988">
            <a:off x="6876265" y="3572644"/>
            <a:ext cx="1020249" cy="520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1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778988">
            <a:off x="7761864" y="3603318"/>
            <a:ext cx="1020249" cy="520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2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778988">
            <a:off x="7385448" y="3124630"/>
            <a:ext cx="1020249" cy="520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778988">
            <a:off x="6461296" y="3164697"/>
            <a:ext cx="1020249" cy="520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778988">
            <a:off x="5534343" y="3124631"/>
            <a:ext cx="1020249" cy="520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58930" y="123478"/>
            <a:ext cx="1741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Звуковая волна</a:t>
            </a:r>
            <a:endParaRPr lang="ru-RU" b="1" dirty="0"/>
          </a:p>
        </p:txBody>
      </p:sp>
      <p:sp>
        <p:nvSpPr>
          <p:cNvPr id="98" name="TextBox 97"/>
          <p:cNvSpPr txBox="1"/>
          <p:nvPr/>
        </p:nvSpPr>
        <p:spPr>
          <a:xfrm>
            <a:off x="5489399" y="123478"/>
            <a:ext cx="2702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Электромагнитная волна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8483652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64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9.87654E-7 L -0.00034 -0.04074 " pathEditMode="relative" rAng="0" ptsTypes="AA">
                                      <p:cBhvr>
                                        <p:cTn id="12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2037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58025E-6 L -1.11111E-6 -0.04197 " pathEditMode="relative" rAng="0" ptsTypes="AA">
                                      <p:cBhvr>
                                        <p:cTn id="12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99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9.87654E-7 L -0.00052 -0.04074 " pathEditMode="relative" rAng="0" ptsTypes="AA">
                                      <p:cBhvr>
                                        <p:cTn id="1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2037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58025E-6 L -2.77778E-7 -0.04197 " pathEditMode="relative" rAng="0" ptsTypes="AA">
                                      <p:cBhvr>
                                        <p:cTn id="1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99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58025E-6 L -3.61111E-6 -0.04197 " pathEditMode="relative" rAng="0" ptsTypes="AA">
                                      <p:cBhvr>
                                        <p:cTn id="1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99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58025E-6 L -4.44444E-6 -0.04197 " pathEditMode="relative" rAng="0" ptsTypes="AA">
                                      <p:cBhvr>
                                        <p:cTn id="13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750"/>
                            </p:stCondLst>
                            <p:childTnLst>
                              <p:par>
                                <p:cTn id="134" presetID="64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9.87654E-7 L -0.00034 -0.04074 " pathEditMode="relative" rAng="0" ptsTypes="AA">
                                      <p:cBhvr>
                                        <p:cTn id="135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2037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58025E-6 L -1.11111E-6 -0.04197 " pathEditMode="relative" rAng="0" ptsTypes="AA">
                                      <p:cBhvr>
                                        <p:cTn id="137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99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9.87654E-7 L -0.00052 -0.04074 " pathEditMode="relative" rAng="0" ptsTypes="AA">
                                      <p:cBhvr>
                                        <p:cTn id="139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2037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58025E-6 L -2.77778E-7 -0.04197 " pathEditMode="relative" rAng="0" ptsTypes="AA">
                                      <p:cBhvr>
                                        <p:cTn id="141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99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58025E-6 L -3.61111E-6 -0.04197 " pathEditMode="relative" rAng="0" ptsTypes="AA">
                                      <p:cBhvr>
                                        <p:cTn id="143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99"/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58025E-6 L -4.44444E-6 -0.04197 " pathEditMode="relative" rAng="0" ptsTypes="AA">
                                      <p:cBhvr>
                                        <p:cTn id="145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500"/>
                            </p:stCondLst>
                            <p:childTnLst>
                              <p:par>
                                <p:cTn id="147" presetID="64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9.87654E-7 L -0.00034 -0.04074 " pathEditMode="relative" rAng="0" ptsTypes="AA">
                                      <p:cBhvr>
                                        <p:cTn id="148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2037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58025E-6 L -1.11111E-6 -0.04197 " pathEditMode="relative" rAng="0" ptsTypes="AA">
                                      <p:cBhvr>
                                        <p:cTn id="150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99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9.87654E-7 L -0.00052 -0.04074 " pathEditMode="relative" rAng="0" ptsTypes="AA">
                                      <p:cBhvr>
                                        <p:cTn id="152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2037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58025E-6 L -2.77778E-7 -0.04197 " pathEditMode="relative" rAng="0" ptsTypes="AA">
                                      <p:cBhvr>
                                        <p:cTn id="154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99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58025E-6 L -3.61111E-6 -0.04197 " pathEditMode="relative" rAng="0" ptsTypes="AA">
                                      <p:cBhvr>
                                        <p:cTn id="156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99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58025E-6 L -4.44444E-6 -0.04197 " pathEditMode="relative" rAng="0" ptsTypes="AA">
                                      <p:cBhvr>
                                        <p:cTn id="158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250"/>
                            </p:stCondLst>
                            <p:childTnLst>
                              <p:par>
                                <p:cTn id="160" presetID="64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9.87654E-7 L -0.00034 -0.04074 " pathEditMode="relative" rAng="0" ptsTypes="AA">
                                      <p:cBhvr>
                                        <p:cTn id="161" dur="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2037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58025E-6 L -1.11111E-6 -0.04197 " pathEditMode="relative" rAng="0" ptsTypes="AA">
                                      <p:cBhvr>
                                        <p:cTn id="163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99"/>
                                    </p:animMotion>
                                  </p:childTnLst>
                                </p:cTn>
                              </p:par>
                              <p:par>
                                <p:cTn id="164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9.87654E-7 L -0.00052 -0.04074 " pathEditMode="relative" rAng="0" ptsTypes="AA">
                                      <p:cBhvr>
                                        <p:cTn id="165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2037"/>
                                    </p:animMotion>
                                  </p:childTnLst>
                                </p:cTn>
                              </p:par>
                              <p:par>
                                <p:cTn id="166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58025E-6 L -2.77778E-7 -0.04197 " pathEditMode="relative" rAng="0" ptsTypes="AA">
                                      <p:cBhvr>
                                        <p:cTn id="167" dur="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99"/>
                                    </p:animMotion>
                                  </p:childTnLst>
                                </p:cTn>
                              </p:par>
                              <p:par>
                                <p:cTn id="168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58025E-6 L -3.61111E-6 -0.04197 " pathEditMode="relative" rAng="0" ptsTypes="AA">
                                      <p:cBhvr>
                                        <p:cTn id="169" dur="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99"/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58025E-6 L -4.44444E-6 -0.04197 " pathEditMode="relative" rAng="0" ptsTypes="AA">
                                      <p:cBhvr>
                                        <p:cTn id="171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3000"/>
                            </p:stCondLst>
                            <p:childTnLst>
                              <p:par>
                                <p:cTn id="173" presetID="64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9.87654E-7 L -0.00034 -0.04074 " pathEditMode="relative" rAng="0" ptsTypes="AA">
                                      <p:cBhvr>
                                        <p:cTn id="174" dur="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2037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58025E-6 L -1.11111E-6 -0.04197 " pathEditMode="relative" rAng="0" ptsTypes="AA">
                                      <p:cBhvr>
                                        <p:cTn id="176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99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9.87654E-7 L -0.00052 -0.04074 " pathEditMode="relative" rAng="0" ptsTypes="AA">
                                      <p:cBhvr>
                                        <p:cTn id="178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2037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58025E-6 L -2.77778E-7 -0.04197 " pathEditMode="relative" rAng="0" ptsTypes="AA">
                                      <p:cBhvr>
                                        <p:cTn id="180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99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58025E-6 L -3.61111E-6 -0.04197 " pathEditMode="relative" rAng="0" ptsTypes="AA">
                                      <p:cBhvr>
                                        <p:cTn id="182" dur="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99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58025E-6 L -4.44444E-6 -0.04197 " pathEditMode="relative" rAng="0" ptsTypes="AA">
                                      <p:cBhvr>
                                        <p:cTn id="184" dur="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3750"/>
                            </p:stCondLst>
                            <p:childTnLst>
                              <p:par>
                                <p:cTn id="186" presetID="64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9.87654E-7 L -0.00034 -0.04074 " pathEditMode="relative" rAng="0" ptsTypes="AA">
                                      <p:cBhvr>
                                        <p:cTn id="187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2037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58025E-6 L -1.11111E-6 -0.04197 " pathEditMode="relative" rAng="0" ptsTypes="AA">
                                      <p:cBhvr>
                                        <p:cTn id="189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99"/>
                                    </p:animMotion>
                                  </p:childTnLst>
                                </p:cTn>
                              </p:par>
                              <p:par>
                                <p:cTn id="190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9.87654E-7 L -0.00052 -0.04074 " pathEditMode="relative" rAng="0" ptsTypes="AA">
                                      <p:cBhvr>
                                        <p:cTn id="191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2037"/>
                                    </p:animMotion>
                                  </p:childTnLst>
                                </p:cTn>
                              </p:par>
                              <p:par>
                                <p:cTn id="192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58025E-6 L -2.77778E-7 -0.04197 " pathEditMode="relative" rAng="0" ptsTypes="AA">
                                      <p:cBhvr>
                                        <p:cTn id="193" dur="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99"/>
                                    </p:animMotion>
                                  </p:childTnLst>
                                </p:cTn>
                              </p:par>
                              <p:par>
                                <p:cTn id="194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58025E-6 L -3.61111E-6 -0.04197 " pathEditMode="relative" rAng="0" ptsTypes="AA">
                                      <p:cBhvr>
                                        <p:cTn id="195" dur="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99"/>
                                    </p:animMotion>
                                  </p:childTnLst>
                                </p:cTn>
                              </p:par>
                              <p:par>
                                <p:cTn id="196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58025E-6 L -4.44444E-6 -0.04197 " pathEditMode="relative" rAng="0" ptsTypes="AA">
                                      <p:cBhvr>
                                        <p:cTn id="197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3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8" fill="hold">
                      <p:stCondLst>
                        <p:cond delay="indefinite"/>
                      </p:stCondLst>
                      <p:childTnLst>
                        <p:par>
                          <p:cTn id="409" fill="hold">
                            <p:stCondLst>
                              <p:cond delay="0"/>
                            </p:stCondLst>
                            <p:childTnLst>
                              <p:par>
                                <p:cTn id="4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1" dur="2000" tmFilter="0, 0; .2, .5; .8, .5; 1, 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2" dur="1000" autoRev="1" fill="hold"/>
                                        <p:tgtEl>
                                          <p:spTgt spid="1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4" dur="2000" tmFilter="0, 0; .2, .5; .8, .5; 1, 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5" dur="1000" autoRev="1" fill="hold"/>
                                        <p:tgtEl>
                                          <p:spTgt spid="1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7" dur="2000" tmFilter="0, 0; .2, .5; .8, .5; 1, 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8" dur="1000" autoRev="1" fill="hold"/>
                                        <p:tgtEl>
                                          <p:spTgt spid="1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0" dur="2000" tmFilter="0, 0; .2, .5; .8, .5; 1, 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1" dur="1000" autoRev="1" fill="hold"/>
                                        <p:tgtEl>
                                          <p:spTgt spid="1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3" dur="2000" tmFilter="0, 0; .2, .5; .8, .5; 1, 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4" dur="1000" autoRev="1" fill="hold"/>
                                        <p:tgtEl>
                                          <p:spTgt spid="1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6" dur="2000" tmFilter="0, 0; .2, .5; .8, .5; 1, 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7" dur="1000" autoRev="1" fill="hold"/>
                                        <p:tgtEl>
                                          <p:spTgt spid="1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9" dur="2000" tmFilter="0, 0; .2, .5; .8, .5; 1, 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0" dur="1000" autoRev="1" fill="hold"/>
                                        <p:tgtEl>
                                          <p:spTgt spid="1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-3.42698E-6 C 0.00243 -0.01204 0.00295 -0.01698 0.00694 -0.02593 C 0.00816 -0.03272 0.01094 -0.0355 0.01337 -0.04106 C 0.01684 -0.04909 0.01875 -0.05773 0.02083 -0.06699 C 0.02031 -0.08521 0.02344 -0.10682 0.01597 -0.12164 C 0.01371 -0.13831 0.01719 -0.11886 0.0125 -0.1309 C 0.00764 -0.14263 0.01545 -0.13244 0.00868 -0.14016 C 0.0066 -0.14541 0.00417 -0.1485 0.00035 -0.15066 C -0.00261 -0.15591 -0.00538 -0.15745 -0.00886 -0.16147 C -0.01198 -0.16517 -0.0132 -0.16826 -0.01719 -0.17042 C -0.02136 -0.17474 -0.02483 -0.17845 -0.02813 -0.184 C -0.02917 -0.18864 -0.03004 -0.19327 -0.03108 -0.1979 C -0.03056 -0.2192 -0.03403 -0.25934 -0.01997 -0.27539 C -0.01667 -0.28403 -0.01077 -0.28897 -0.00521 -0.29391 C -0.00278 -0.29577 -0.00139 -0.29978 0.00035 -0.30287 C 0.00191 -0.30534 0.00417 -0.31213 0.00417 -0.31182 C 0.0059 -0.32108 0.00851 -0.33096 0.01337 -0.33621 C 0.01441 -0.343 0.01545 -0.34949 0.01701 -0.35597 C 0.01614 -0.36647 0.01562 -0.37048 0.0125 -0.37882 C 0.00972 -0.39549 0.01371 -0.37542 0.00868 -0.38962 C 0.00694 -0.39456 0.00694 -0.3995 0.00503 -0.40475 C 0.00382 -0.41401 0.00417 -0.40846 0.00417 -0.42019 L 0.00312 -0.45322 " pathEditMode="relative" rAng="0" ptsTypes="fffffffffffffffffffffAA">
                                      <p:cBhvr>
                                        <p:cTn id="432" dur="17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3" y="-22661"/>
                                    </p:animMotion>
                                  </p:childTnLst>
                                </p:cTn>
                              </p:par>
                              <p:par>
                                <p:cTn id="4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2.37728E-6 C 0.00243 -0.01204 0.00296 -0.01698 0.00695 -0.02594 C 0.00816 -0.03273 0.01094 -0.03551 0.01337 -0.04106 C 0.01684 -0.04909 0.01875 -0.05774 0.02084 -0.067 C 0.02032 -0.08521 0.02344 -0.10683 0.01598 -0.12164 C 0.01372 -0.13832 0.01719 -0.11887 0.0125 -0.13091 C 0.00764 -0.14264 0.01546 -0.13245 0.00868 -0.14017 C 0.0066 -0.14542 0.00417 -0.14851 0.00035 -0.15067 C -0.0026 -0.15591 -0.00538 -0.15746 -0.00885 -0.16147 C -0.01198 -0.16518 -0.01319 -0.16826 -0.01718 -0.17043 C -0.02135 -0.17475 -0.02482 -0.17845 -0.02812 -0.18401 C -0.02916 -0.18864 -0.03003 -0.19327 -0.03107 -0.1979 C -0.03055 -0.21921 -0.03402 -0.25934 -0.01996 -0.2754 C -0.01666 -0.28404 -0.01076 -0.28898 -0.0052 -0.29392 C -0.00277 -0.29577 -0.00138 -0.29979 0.00035 -0.30287 C 0.00191 -0.30534 0.00417 -0.31214 0.00417 -0.31183 C 0.00591 -0.32109 0.00851 -0.33097 0.01337 -0.33622 C 0.01441 -0.34301 0.01546 -0.34949 0.01702 -0.35598 C 0.01615 -0.36647 0.01563 -0.37049 0.0125 -0.37882 C 0.00973 -0.39549 0.01372 -0.37543 0.00868 -0.38963 C 0.00695 -0.39457 0.00695 -0.39951 0.00504 -0.40476 C 0.00382 -0.41402 0.00417 -0.40846 0.00417 -0.42019 L 0.00313 -0.45323 " pathEditMode="relative" rAng="0" ptsTypes="fffffffffffffffffffffAA">
                                      <p:cBhvr>
                                        <p:cTn id="434" dur="17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3" y="-22661"/>
                                    </p:animMotion>
                                  </p:childTnLst>
                                </p:cTn>
                              </p:par>
                              <p:par>
                                <p:cTn id="43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2.37728E-6 C 0.00243 -0.01204 0.00295 -0.01698 0.00695 -0.02594 C 0.00816 -0.03273 0.01094 -0.03551 0.01337 -0.04106 C 0.01684 -0.04909 0.01875 -0.05774 0.02084 -0.067 C 0.02032 -0.08521 0.02344 -0.10683 0.01597 -0.12164 C 0.01372 -0.13832 0.01719 -0.11887 0.0125 -0.13091 C 0.00764 -0.14264 0.01545 -0.13245 0.00868 -0.14017 C 0.0066 -0.14542 0.00417 -0.14851 0.00035 -0.15067 C -0.0026 -0.15591 -0.00538 -0.15746 -0.00885 -0.16147 C -0.01198 -0.16518 -0.01319 -0.16826 -0.01718 -0.17043 C -0.02135 -0.17475 -0.02482 -0.17845 -0.02812 -0.18401 C -0.02916 -0.18864 -0.03003 -0.19327 -0.03107 -0.1979 C -0.03055 -0.21921 -0.03403 -0.25934 -0.01996 -0.2754 C -0.01666 -0.28404 -0.01076 -0.28898 -0.00521 -0.29392 C -0.00278 -0.29577 -0.00139 -0.29979 0.00035 -0.30287 C 0.00191 -0.30534 0.00417 -0.31214 0.00417 -0.31183 C 0.00591 -0.32109 0.00851 -0.33097 0.01337 -0.33622 C 0.01441 -0.34301 0.01545 -0.34949 0.01702 -0.35598 C 0.01615 -0.36647 0.01563 -0.37049 0.0125 -0.37882 C 0.00972 -0.39549 0.01372 -0.37543 0.00868 -0.38963 C 0.00695 -0.39457 0.00695 -0.39951 0.00504 -0.40476 C 0.00382 -0.41402 0.00417 -0.40846 0.00417 -0.42019 L 0.00313 -0.45323 " pathEditMode="relative" rAng="0" ptsTypes="fffffffffffffffffffffAA">
                                      <p:cBhvr>
                                        <p:cTn id="436" dur="175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3" y="-22661"/>
                                    </p:animMotion>
                                  </p:childTnLst>
                                </p:cTn>
                              </p:par>
                              <p:par>
                                <p:cTn id="43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-2.36801E-6 C 0.00243 -0.01204 0.00296 -0.01698 0.00695 -0.02593 C 0.00816 -0.03272 0.01094 -0.0355 0.01337 -0.04106 C 0.01684 -0.04909 0.01875 -0.05773 0.02084 -0.06699 C 0.02032 -0.08521 0.02344 -0.10682 0.01598 -0.12164 C 0.01372 -0.13831 0.01719 -0.11886 0.0125 -0.1309 C 0.00764 -0.14263 0.01546 -0.13245 0.00868 -0.14016 C 0.0066 -0.14541 0.00417 -0.1485 0.00035 -0.15066 C -0.0026 -0.15591 -0.00538 -0.15745 -0.00885 -0.16147 C -0.01198 -0.16517 -0.01319 -0.16826 -0.01718 -0.17042 C -0.02135 -0.17474 -0.02482 -0.17845 -0.02812 -0.18401 C -0.02916 -0.18864 -0.03003 -0.19327 -0.03107 -0.1979 C -0.03055 -0.2192 -0.03402 -0.25934 -0.01996 -0.27539 C -0.01666 -0.28404 -0.01076 -0.28898 -0.0052 -0.29392 C -0.00277 -0.29577 -0.00138 -0.29978 0.00035 -0.30287 C 0.00191 -0.30534 0.00417 -0.31213 0.00417 -0.31182 C 0.00591 -0.32108 0.00851 -0.33096 0.01337 -0.33621 C 0.01441 -0.343 0.01546 -0.34949 0.01702 -0.35597 C 0.01615 -0.36647 0.01563 -0.37048 0.0125 -0.37882 C 0.00973 -0.39549 0.01372 -0.37542 0.00868 -0.38962 C 0.00695 -0.39456 0.00695 -0.3995 0.00504 -0.40475 C 0.00382 -0.41401 0.00417 -0.40846 0.00417 -0.42019 L 0.00313 -0.45322 " pathEditMode="relative" rAng="0" ptsTypes="fffffffffffffffffffffAA">
                                      <p:cBhvr>
                                        <p:cTn id="438" dur="17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3" y="-22661"/>
                                    </p:animMotion>
                                  </p:childTnLst>
                                </p:cTn>
                              </p:par>
                              <p:par>
                                <p:cTn id="43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-3.71411E-6 C 0.00243 -0.01204 0.00295 -0.01698 0.00694 -0.02593 C 0.00816 -0.03272 0.01094 -0.0355 0.01337 -0.04106 C 0.01684 -0.04909 0.01875 -0.05773 0.02083 -0.06699 C 0.02031 -0.08521 0.02344 -0.10682 0.01597 -0.12164 C 0.01371 -0.13831 0.01719 -0.11886 0.0125 -0.1309 C 0.00764 -0.14263 0.01545 -0.13244 0.00868 -0.14016 C 0.0066 -0.14541 0.00416 -0.1485 0.00035 -0.15066 C -0.00261 -0.15591 -0.00538 -0.15745 -0.00886 -0.16147 C -0.01198 -0.16517 -0.0132 -0.16826 -0.01719 -0.17042 C -0.02136 -0.17474 -0.02483 -0.17845 -0.02813 -0.184 C -0.02917 -0.18863 -0.03004 -0.19327 -0.03108 -0.1979 C -0.03056 -0.2192 -0.03403 -0.25934 -0.01997 -0.27539 C -0.01667 -0.28403 -0.01077 -0.28897 -0.00521 -0.29391 C -0.00278 -0.29577 -0.00139 -0.29978 0.00035 -0.30287 C 0.00191 -0.30534 0.00416 -0.31213 0.00416 -0.31182 C 0.0059 -0.32108 0.00851 -0.33096 0.01337 -0.33621 C 0.01441 -0.343 0.01545 -0.34949 0.01701 -0.35597 C 0.01614 -0.36647 0.01562 -0.37048 0.0125 -0.37882 C 0.00972 -0.39549 0.01371 -0.37542 0.00868 -0.38962 C 0.00694 -0.39456 0.00694 -0.3995 0.00503 -0.40475 C 0.00382 -0.41401 0.00416 -0.40846 0.00416 -0.42019 L 0.00312 -0.45322 " pathEditMode="relative" rAng="0" ptsTypes="fffffffffffffffffffffAA">
                                      <p:cBhvr>
                                        <p:cTn id="440" dur="175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3" y="-22661"/>
                                    </p:animMotion>
                                  </p:childTnLst>
                                </p:cTn>
                              </p:par>
                              <p:par>
                                <p:cTn id="44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4 -8.82989E-7 C 0.00243 -0.01204 0.00295 -0.01698 0.00694 -0.02593 C 0.00816 -0.03273 0.01093 -0.0355 0.01336 -0.04106 C 0.01684 -0.04909 0.01875 -0.05773 0.02083 -0.067 C 0.02031 -0.08521 0.02343 -0.10682 0.01597 -0.12164 C 0.01371 -0.13831 0.01718 -0.11886 0.0125 -0.1309 C 0.00764 -0.14264 0.01545 -0.13245 0.00868 -0.14017 C 0.00659 -0.14541 0.00416 -0.1485 0.00034 -0.15066 C -0.00261 -0.15591 -0.00539 -0.15746 -0.00886 -0.16147 C -0.01198 -0.16517 -0.0132 -0.16826 -0.01719 -0.17042 C -0.02136 -0.17474 -0.02483 -0.17845 -0.02813 -0.18401 C -0.02917 -0.18864 -0.03004 -0.19327 -0.03108 -0.1979 C -0.03056 -0.2192 -0.03403 -0.25934 -0.01997 -0.27539 C -0.01667 -0.28404 -0.01077 -0.28898 -0.00521 -0.29392 C -0.00278 -0.29577 -0.00139 -0.29978 0.00034 -0.30287 C 0.00191 -0.30534 0.00416 -0.31213 0.00416 -0.31182 C 0.0059 -0.32109 0.0085 -0.33097 0.01336 -0.33621 C 0.01441 -0.34301 0.01545 -0.34949 0.01701 -0.35597 C 0.01614 -0.36647 0.01562 -0.37048 0.0125 -0.37882 C 0.00972 -0.39549 0.01371 -0.37542 0.00868 -0.38963 C 0.00694 -0.39457 0.00694 -0.39951 0.00503 -0.40475 C 0.00382 -0.41402 0.00416 -0.40846 0.00416 -0.42019 L 0.00312 -0.45323 " pathEditMode="relative" rAng="0" ptsTypes="fffffffffffffffffffffAA">
                                      <p:cBhvr>
                                        <p:cTn id="442" dur="175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3" y="-22661"/>
                                    </p:animMotion>
                                  </p:childTnLst>
                                </p:cTn>
                              </p:par>
                              <p:par>
                                <p:cTn id="44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4 -3.71411E-6 C 0.00243 -0.01204 0.00295 -0.01698 0.00694 -0.02593 C 0.00816 -0.03272 0.01094 -0.0355 0.01337 -0.04106 C 0.01684 -0.04909 0.01875 -0.05773 0.02083 -0.06699 C 0.02031 -0.08521 0.02344 -0.10682 0.01597 -0.12164 C 0.01371 -0.13831 0.01719 -0.11886 0.0125 -0.1309 C 0.00764 -0.14263 0.01545 -0.13244 0.00868 -0.14016 C 0.00659 -0.14541 0.00416 -0.1485 0.00034 -0.15066 C -0.00261 -0.15591 -0.00538 -0.15745 -0.00886 -0.16147 C -0.01198 -0.16517 -0.0132 -0.16826 -0.01719 -0.17042 C -0.02136 -0.17474 -0.02483 -0.17845 -0.02813 -0.184 C -0.02917 -0.18863 -0.03004 -0.19327 -0.03108 -0.1979 C -0.03056 -0.2192 -0.03403 -0.25934 -0.01997 -0.27539 C -0.01667 -0.28403 -0.01077 -0.28897 -0.00521 -0.29391 C -0.00278 -0.29577 -0.00139 -0.29978 0.00034 -0.30287 C 0.00191 -0.30534 0.00416 -0.31213 0.00416 -0.31182 C 0.0059 -0.32108 0.0085 -0.33096 0.01337 -0.33621 C 0.01441 -0.343 0.01545 -0.34949 0.01701 -0.35597 C 0.01614 -0.36647 0.01562 -0.37048 0.0125 -0.37882 C 0.00972 -0.39549 0.01371 -0.37542 0.00868 -0.38962 C 0.00694 -0.39456 0.00694 -0.3995 0.00503 -0.40475 C 0.00382 -0.41401 0.00416 -0.40846 0.00416 -0.42019 L 0.00312 -0.45322 " pathEditMode="relative" rAng="0" ptsTypes="fffffffffffffffffffffAA">
                                      <p:cBhvr>
                                        <p:cTn id="444" dur="1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3" y="-226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2" animBg="1"/>
      <p:bldP spid="9" grpId="0" animBg="1"/>
      <p:bldP spid="9" grpId="2" animBg="1"/>
      <p:bldP spid="10" grpId="0" animBg="1"/>
      <p:bldP spid="10" grpId="2" animBg="1"/>
      <p:bldP spid="11" grpId="0" animBg="1"/>
      <p:bldP spid="11" grpId="2" animBg="1"/>
      <p:bldP spid="12" grpId="0" animBg="1"/>
      <p:bldP spid="12" grpId="2" animBg="1"/>
      <p:bldP spid="13" grpId="0" animBg="1"/>
      <p:bldP spid="13" grpId="2" animBg="1"/>
      <p:bldP spid="68" grpId="0" animBg="1"/>
      <p:bldP spid="68" grpId="2" animBg="1"/>
      <p:bldP spid="69" grpId="0" animBg="1"/>
      <p:bldP spid="69" grpId="2" animBg="1"/>
      <p:bldP spid="70" grpId="0" animBg="1"/>
      <p:bldP spid="70" grpId="2" animBg="1"/>
      <p:bldP spid="71" grpId="0" animBg="1"/>
      <p:bldP spid="71" grpId="2" animBg="1"/>
      <p:bldP spid="72" grpId="0" animBg="1"/>
      <p:bldP spid="72" grpId="2" animBg="1"/>
      <p:bldP spid="73" grpId="0" animBg="1"/>
      <p:bldP spid="73" grpId="2" animBg="1"/>
      <p:bldP spid="74" grpId="0" animBg="1"/>
      <p:bldP spid="74" grpId="2" animBg="1"/>
      <p:bldP spid="75" grpId="0" animBg="1"/>
      <p:bldP spid="75" grpId="2" animBg="1"/>
      <p:bldP spid="76" grpId="0" animBg="1"/>
      <p:bldP spid="76" grpId="2" animBg="1"/>
      <p:bldP spid="77" grpId="0" animBg="1"/>
      <p:bldP spid="77" grpId="2" animBg="1"/>
      <p:bldP spid="78" grpId="0" animBg="1"/>
      <p:bldP spid="78" grpId="2" animBg="1"/>
      <p:bldP spid="79" grpId="0" animBg="1"/>
      <p:bldP spid="79" grpId="2" animBg="1"/>
      <p:bldP spid="80" grpId="0" animBg="1"/>
      <p:bldP spid="80" grpId="2" animBg="1"/>
      <p:bldP spid="81" grpId="0" animBg="1"/>
      <p:bldP spid="81" grpId="2" animBg="1"/>
      <p:bldP spid="82" grpId="0" animBg="1"/>
      <p:bldP spid="82" grpId="2" animBg="1"/>
      <p:bldP spid="83" grpId="0" animBg="1"/>
      <p:bldP spid="83" grpId="2" animBg="1"/>
      <p:bldP spid="84" grpId="0" animBg="1"/>
      <p:bldP spid="84" grpId="2" animBg="1"/>
      <p:bldP spid="85" grpId="0" animBg="1"/>
      <p:bldP spid="85" grpId="2" animBg="1"/>
      <p:bldP spid="86" grpId="0" animBg="1"/>
      <p:bldP spid="86" grpId="2" animBg="1"/>
      <p:bldP spid="87" grpId="0" animBg="1"/>
      <p:bldP spid="87" grpId="2" animBg="1"/>
      <p:bldP spid="88" grpId="0" animBg="1"/>
      <p:bldP spid="88" grpId="2" animBg="1"/>
      <p:bldP spid="89" grpId="0" animBg="1"/>
      <p:bldP spid="89" grpId="2" animBg="1"/>
      <p:bldP spid="90" grpId="0" animBg="1"/>
      <p:bldP spid="90" grpId="2" animBg="1"/>
      <p:bldP spid="91" grpId="0" animBg="1"/>
      <p:bldP spid="91" grpId="2" animBg="1"/>
      <p:bldP spid="92" grpId="0" animBg="1"/>
      <p:bldP spid="92" grpId="2" animBg="1"/>
      <p:bldP spid="93" grpId="0" animBg="1"/>
      <p:bldP spid="93" grpId="2" animBg="1"/>
      <p:bldP spid="94" grpId="0" animBg="1"/>
      <p:bldP spid="94" grpId="2" animBg="1"/>
      <p:bldP spid="95" grpId="0" animBg="1"/>
      <p:bldP spid="95" grpId="2" animBg="1"/>
      <p:bldP spid="96" grpId="0" animBg="1"/>
      <p:bldP spid="96" grpId="2" animBg="1"/>
      <p:bldP spid="97" grpId="0" animBg="1"/>
      <p:bldP spid="97" grpId="2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  <p:bldP spid="116" grpId="0" animBg="1"/>
      <p:bldP spid="116" grpId="1" animBg="1"/>
      <p:bldP spid="117" grpId="0" animBg="1"/>
      <p:bldP spid="117" grpId="1" animBg="1"/>
      <p:bldP spid="118" grpId="0" animBg="1"/>
      <p:bldP spid="118" grpId="1" animBg="1"/>
      <p:bldP spid="119" grpId="0" animBg="1"/>
      <p:bldP spid="119" grpId="1" animBg="1"/>
      <p:bldP spid="120" grpId="0" animBg="1"/>
      <p:bldP spid="120" grpId="1" animBg="1"/>
      <p:bldP spid="121" grpId="0" animBg="1"/>
      <p:bldP spid="121" grpId="1" animBg="1"/>
      <p:bldP spid="122" grpId="0" animBg="1"/>
      <p:bldP spid="122" grpId="1" animBg="1"/>
      <p:bldP spid="123" grpId="0" animBg="1"/>
      <p:bldP spid="123" grpId="1" animBg="1"/>
      <p:bldP spid="124" grpId="0" animBg="1"/>
      <p:bldP spid="124" grpId="1" animBg="1"/>
      <p:bldP spid="125" grpId="0" animBg="1"/>
      <p:bldP spid="125" grpId="1" animBg="1"/>
      <p:bldP spid="126" grpId="0" animBg="1"/>
      <p:bldP spid="126" grpId="1" animBg="1"/>
      <p:bldP spid="127" grpId="0" animBg="1"/>
      <p:bldP spid="127" grpId="1" animBg="1"/>
      <p:bldP spid="128" grpId="0" animBg="1"/>
      <p:bldP spid="128" grpId="1" animBg="1"/>
      <p:bldP spid="129" grpId="0" animBg="1"/>
      <p:bldP spid="129" grpId="1" animBg="1"/>
      <p:bldP spid="130" grpId="0" animBg="1"/>
      <p:bldP spid="130" grpId="1" animBg="1"/>
      <p:bldP spid="131" grpId="0" animBg="1"/>
      <p:bldP spid="131" grpId="1" animBg="1"/>
      <p:bldP spid="132" grpId="0" animBg="1"/>
      <p:bldP spid="132" grpId="1" animBg="1"/>
      <p:bldP spid="133" grpId="0" animBg="1"/>
      <p:bldP spid="133" grpId="1" animBg="1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  <p:bldP spid="137" grpId="0" animBg="1"/>
      <p:bldP spid="137" grpId="1" animBg="1"/>
      <p:bldP spid="138" grpId="0" animBg="1"/>
      <p:bldP spid="138" grpId="1" animBg="1"/>
      <p:bldP spid="139" grpId="0" animBg="1"/>
      <p:bldP spid="139" grpId="1" animBg="1"/>
      <p:bldP spid="147" grpId="0" animBg="1"/>
      <p:bldP spid="2" grpId="0"/>
      <p:bldP spid="9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38079">
            <a:off x="1116464" y="2656740"/>
            <a:ext cx="2016224" cy="2040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4932362" y="1261452"/>
                <a:ext cx="3816351" cy="5064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40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𝐵</m:t>
                        </m:r>
                      </m:e>
                    </m:acc>
                  </m:oMath>
                </a14:m>
                <a:r>
                  <a:rPr lang="ru-RU" sz="2400" dirty="0" smtClean="0"/>
                  <a:t> </a:t>
                </a:r>
                <a:r>
                  <a:rPr lang="ru-RU" sz="2000" dirty="0" smtClean="0"/>
                  <a:t>— индукция </a:t>
                </a:r>
                <a:r>
                  <a:rPr lang="ru-RU" sz="2000" dirty="0"/>
                  <a:t>магнитного поля </a:t>
                </a: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362" y="1261452"/>
                <a:ext cx="3816351" cy="506421"/>
              </a:xfrm>
              <a:prstGeom prst="rect">
                <a:avLst/>
              </a:prstGeom>
              <a:blipFill rotWithShape="1">
                <a:blip r:embed="rId4"/>
                <a:stretch>
                  <a:fillRect b="-1807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1467175" y="195486"/>
            <a:ext cx="62096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Количественные характеристики полей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36672" y="847258"/>
            <a:ext cx="20077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Магнитное поле</a:t>
            </a:r>
            <a:endParaRPr lang="ru-RU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43608" y="847258"/>
            <a:ext cx="24325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Электрическое поле</a:t>
            </a:r>
            <a:endParaRPr lang="ru-RU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395287" y="1261451"/>
                <a:ext cx="3816351" cy="5064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40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𝐸</m:t>
                        </m:r>
                      </m:e>
                    </m:acc>
                  </m:oMath>
                </a14:m>
                <a:r>
                  <a:rPr lang="ru-RU" sz="2400" dirty="0" smtClean="0"/>
                  <a:t> </a:t>
                </a:r>
                <a:r>
                  <a:rPr lang="ru-RU" sz="2000" dirty="0" smtClean="0"/>
                  <a:t>— напряженность эл. поля </a:t>
                </a:r>
                <a:endParaRPr lang="ru-RU" sz="2000" dirty="0"/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287" y="1261451"/>
                <a:ext cx="3816351" cy="506421"/>
              </a:xfrm>
              <a:prstGeom prst="rect">
                <a:avLst/>
              </a:prstGeom>
              <a:blipFill rotWithShape="1">
                <a:blip r:embed="rId5"/>
                <a:stretch>
                  <a:fillRect b="-1807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296252" y="1872029"/>
                <a:ext cx="1088568" cy="8792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ru-RU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4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ru-RU" sz="24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𝐹</m:t>
                              </m:r>
                            </m:e>
                          </m:acc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𝐼𝑙</m:t>
                          </m:r>
                        </m:den>
                      </m:f>
                    </m:oMath>
                  </m:oMathPara>
                </a14:m>
                <a:endParaRPr lang="ru-RU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6252" y="1872029"/>
                <a:ext cx="1088568" cy="87928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730975" y="1840899"/>
                <a:ext cx="1057790" cy="9415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𝐸</m:t>
                          </m:r>
                        </m:e>
                      </m:acc>
                      <m:r>
                        <a:rPr lang="ru-RU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4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ru-RU" sz="24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𝐹</m:t>
                              </m:r>
                            </m:e>
                          </m:acc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𝑞</m:t>
                          </m:r>
                        </m:den>
                      </m:f>
                    </m:oMath>
                  </m:oMathPara>
                </a14:m>
                <a:endParaRPr lang="ru-RU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0975" y="1840899"/>
                <a:ext cx="1057790" cy="94154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Скругленный прямоугольник 10"/>
          <p:cNvSpPr/>
          <p:nvPr/>
        </p:nvSpPr>
        <p:spPr>
          <a:xfrm>
            <a:off x="6296252" y="1872029"/>
            <a:ext cx="1156068" cy="91041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681836" y="1872029"/>
            <a:ext cx="1156068" cy="91041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522" y="2851192"/>
            <a:ext cx="3168029" cy="1676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36635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9" grpId="0"/>
      <p:bldP spid="10" grpId="0"/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52" y="339725"/>
            <a:ext cx="3840929" cy="237626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932363" y="181627"/>
            <a:ext cx="38163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Электромагнитная </a:t>
            </a:r>
            <a:r>
              <a:rPr lang="ru-RU" sz="2400" dirty="0">
                <a:solidFill>
                  <a:schemeClr val="tx2"/>
                </a:solidFill>
              </a:rPr>
              <a:t>волна</a:t>
            </a:r>
            <a:r>
              <a:rPr lang="ru-RU" sz="2400" dirty="0"/>
              <a:t> — это поперечная </a:t>
            </a:r>
            <a:r>
              <a:rPr lang="ru-RU" sz="2400" dirty="0" smtClean="0"/>
              <a:t>волна.</a:t>
            </a:r>
            <a:endParaRPr lang="ru-RU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681820" y="1028235"/>
                <a:ext cx="993285" cy="5064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𝐸</m:t>
                          </m:r>
                        </m:e>
                      </m:acc>
                      <m:r>
                        <a:rPr lang="ru-RU" sz="2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⊥</m:t>
                      </m:r>
                      <m:acc>
                        <m:accPr>
                          <m:chr m:val="⃗"/>
                          <m:ctrlPr>
                            <a:rPr lang="ru-RU" sz="24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1820" y="1028235"/>
                <a:ext cx="993285" cy="50642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000136" y="1012624"/>
                <a:ext cx="999120" cy="5064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ru-RU" sz="2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⊥</m:t>
                      </m:r>
                      <m:acc>
                        <m:accPr>
                          <m:chr m:val="⃗"/>
                          <m:ctrlPr>
                            <a:rPr lang="ru-RU" sz="24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0136" y="1012624"/>
                <a:ext cx="999120" cy="50642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Правая фигурная скобка 5"/>
          <p:cNvSpPr/>
          <p:nvPr/>
        </p:nvSpPr>
        <p:spPr>
          <a:xfrm rot="5400000">
            <a:off x="6666213" y="430948"/>
            <a:ext cx="360040" cy="2317436"/>
          </a:xfrm>
          <a:prstGeom prst="rightBrace">
            <a:avLst>
              <a:gd name="adj1" fmla="val 47048"/>
              <a:gd name="adj2" fmla="val 5000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330536" y="1927784"/>
                <a:ext cx="1042785" cy="5064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𝐸</m:t>
                          </m:r>
                        </m:e>
                      </m:acc>
                      <m:r>
                        <a:rPr lang="ru-RU" sz="2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⊥</m:t>
                      </m:r>
                      <m:acc>
                        <m:accPr>
                          <m:chr m:val="⃗"/>
                          <m:ctrlPr>
                            <a:rPr lang="ru-RU" sz="24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ru-RU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0536" y="1927784"/>
                <a:ext cx="1042785" cy="50642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Скругленный прямоугольник 7"/>
          <p:cNvSpPr/>
          <p:nvPr/>
        </p:nvSpPr>
        <p:spPr>
          <a:xfrm>
            <a:off x="6330536" y="1927784"/>
            <a:ext cx="1007303" cy="50642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902040" y="2687391"/>
            <a:ext cx="2387573" cy="1933417"/>
            <a:chOff x="266761" y="2380416"/>
            <a:chExt cx="1934866" cy="1633893"/>
          </a:xfrm>
        </p:grpSpPr>
        <p:sp>
          <p:nvSpPr>
            <p:cNvPr id="10" name="Трапеция 24"/>
            <p:cNvSpPr/>
            <p:nvPr/>
          </p:nvSpPr>
          <p:spPr>
            <a:xfrm>
              <a:off x="266761" y="3291830"/>
              <a:ext cx="968425" cy="722479"/>
            </a:xfrm>
            <a:custGeom>
              <a:avLst/>
              <a:gdLst>
                <a:gd name="connsiteX0" fmla="*/ 0 w 1080120"/>
                <a:gd name="connsiteY0" fmla="*/ 936104 h 936104"/>
                <a:gd name="connsiteX1" fmla="*/ 342886 w 1080120"/>
                <a:gd name="connsiteY1" fmla="*/ 0 h 936104"/>
                <a:gd name="connsiteX2" fmla="*/ 737234 w 1080120"/>
                <a:gd name="connsiteY2" fmla="*/ 0 h 936104"/>
                <a:gd name="connsiteX3" fmla="*/ 1080120 w 1080120"/>
                <a:gd name="connsiteY3" fmla="*/ 936104 h 936104"/>
                <a:gd name="connsiteX4" fmla="*/ 0 w 1080120"/>
                <a:gd name="connsiteY4" fmla="*/ 936104 h 936104"/>
                <a:gd name="connsiteX0" fmla="*/ 0 w 1107349"/>
                <a:gd name="connsiteY0" fmla="*/ 936104 h 936104"/>
                <a:gd name="connsiteX1" fmla="*/ 342886 w 1107349"/>
                <a:gd name="connsiteY1" fmla="*/ 0 h 936104"/>
                <a:gd name="connsiteX2" fmla="*/ 1107349 w 1107349"/>
                <a:gd name="connsiteY2" fmla="*/ 0 h 936104"/>
                <a:gd name="connsiteX3" fmla="*/ 1080120 w 1107349"/>
                <a:gd name="connsiteY3" fmla="*/ 936104 h 936104"/>
                <a:gd name="connsiteX4" fmla="*/ 0 w 1107349"/>
                <a:gd name="connsiteY4" fmla="*/ 936104 h 936104"/>
                <a:gd name="connsiteX0" fmla="*/ 0 w 1085577"/>
                <a:gd name="connsiteY0" fmla="*/ 936104 h 936104"/>
                <a:gd name="connsiteX1" fmla="*/ 342886 w 1085577"/>
                <a:gd name="connsiteY1" fmla="*/ 0 h 936104"/>
                <a:gd name="connsiteX2" fmla="*/ 1085577 w 1085577"/>
                <a:gd name="connsiteY2" fmla="*/ 0 h 936104"/>
                <a:gd name="connsiteX3" fmla="*/ 1080120 w 1085577"/>
                <a:gd name="connsiteY3" fmla="*/ 936104 h 936104"/>
                <a:gd name="connsiteX4" fmla="*/ 0 w 1085577"/>
                <a:gd name="connsiteY4" fmla="*/ 936104 h 936104"/>
                <a:gd name="connsiteX0" fmla="*/ 0 w 1135533"/>
                <a:gd name="connsiteY0" fmla="*/ 933019 h 936104"/>
                <a:gd name="connsiteX1" fmla="*/ 392842 w 1135533"/>
                <a:gd name="connsiteY1" fmla="*/ 0 h 936104"/>
                <a:gd name="connsiteX2" fmla="*/ 1135533 w 1135533"/>
                <a:gd name="connsiteY2" fmla="*/ 0 h 936104"/>
                <a:gd name="connsiteX3" fmla="*/ 1130076 w 1135533"/>
                <a:gd name="connsiteY3" fmla="*/ 936104 h 936104"/>
                <a:gd name="connsiteX4" fmla="*/ 0 w 1135533"/>
                <a:gd name="connsiteY4" fmla="*/ 933019 h 936104"/>
                <a:gd name="connsiteX0" fmla="*/ 0 w 1144900"/>
                <a:gd name="connsiteY0" fmla="*/ 920678 h 936104"/>
                <a:gd name="connsiteX1" fmla="*/ 402209 w 1144900"/>
                <a:gd name="connsiteY1" fmla="*/ 0 h 936104"/>
                <a:gd name="connsiteX2" fmla="*/ 1144900 w 1144900"/>
                <a:gd name="connsiteY2" fmla="*/ 0 h 936104"/>
                <a:gd name="connsiteX3" fmla="*/ 1139443 w 1144900"/>
                <a:gd name="connsiteY3" fmla="*/ 936104 h 936104"/>
                <a:gd name="connsiteX4" fmla="*/ 0 w 1144900"/>
                <a:gd name="connsiteY4" fmla="*/ 920678 h 936104"/>
                <a:gd name="connsiteX0" fmla="*/ 0 w 1160511"/>
                <a:gd name="connsiteY0" fmla="*/ 920678 h 936104"/>
                <a:gd name="connsiteX1" fmla="*/ 417820 w 1160511"/>
                <a:gd name="connsiteY1" fmla="*/ 0 h 936104"/>
                <a:gd name="connsiteX2" fmla="*/ 1160511 w 1160511"/>
                <a:gd name="connsiteY2" fmla="*/ 0 h 936104"/>
                <a:gd name="connsiteX3" fmla="*/ 1155054 w 1160511"/>
                <a:gd name="connsiteY3" fmla="*/ 936104 h 936104"/>
                <a:gd name="connsiteX4" fmla="*/ 0 w 1160511"/>
                <a:gd name="connsiteY4" fmla="*/ 920678 h 936104"/>
                <a:gd name="connsiteX0" fmla="*/ 0 w 1269791"/>
                <a:gd name="connsiteY0" fmla="*/ 923763 h 936104"/>
                <a:gd name="connsiteX1" fmla="*/ 527100 w 1269791"/>
                <a:gd name="connsiteY1" fmla="*/ 0 h 936104"/>
                <a:gd name="connsiteX2" fmla="*/ 1269791 w 1269791"/>
                <a:gd name="connsiteY2" fmla="*/ 0 h 936104"/>
                <a:gd name="connsiteX3" fmla="*/ 1264334 w 1269791"/>
                <a:gd name="connsiteY3" fmla="*/ 936104 h 936104"/>
                <a:gd name="connsiteX4" fmla="*/ 0 w 1269791"/>
                <a:gd name="connsiteY4" fmla="*/ 923763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9791" h="936104">
                  <a:moveTo>
                    <a:pt x="0" y="923763"/>
                  </a:moveTo>
                  <a:lnTo>
                    <a:pt x="527100" y="0"/>
                  </a:lnTo>
                  <a:lnTo>
                    <a:pt x="1269791" y="0"/>
                  </a:lnTo>
                  <a:lnTo>
                    <a:pt x="1264334" y="936104"/>
                  </a:lnTo>
                  <a:lnTo>
                    <a:pt x="0" y="923763"/>
                  </a:lnTo>
                  <a:close/>
                </a:path>
              </a:pathLst>
            </a:cu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Трапеция 24"/>
            <p:cNvSpPr/>
            <p:nvPr/>
          </p:nvSpPr>
          <p:spPr>
            <a:xfrm flipH="1">
              <a:off x="1227839" y="3294011"/>
              <a:ext cx="973788" cy="720097"/>
            </a:xfrm>
            <a:custGeom>
              <a:avLst/>
              <a:gdLst>
                <a:gd name="connsiteX0" fmla="*/ 0 w 1080120"/>
                <a:gd name="connsiteY0" fmla="*/ 936104 h 936104"/>
                <a:gd name="connsiteX1" fmla="*/ 342886 w 1080120"/>
                <a:gd name="connsiteY1" fmla="*/ 0 h 936104"/>
                <a:gd name="connsiteX2" fmla="*/ 737234 w 1080120"/>
                <a:gd name="connsiteY2" fmla="*/ 0 h 936104"/>
                <a:gd name="connsiteX3" fmla="*/ 1080120 w 1080120"/>
                <a:gd name="connsiteY3" fmla="*/ 936104 h 936104"/>
                <a:gd name="connsiteX4" fmla="*/ 0 w 1080120"/>
                <a:gd name="connsiteY4" fmla="*/ 936104 h 936104"/>
                <a:gd name="connsiteX0" fmla="*/ 0 w 1107349"/>
                <a:gd name="connsiteY0" fmla="*/ 936104 h 936104"/>
                <a:gd name="connsiteX1" fmla="*/ 342886 w 1107349"/>
                <a:gd name="connsiteY1" fmla="*/ 0 h 936104"/>
                <a:gd name="connsiteX2" fmla="*/ 1107349 w 1107349"/>
                <a:gd name="connsiteY2" fmla="*/ 0 h 936104"/>
                <a:gd name="connsiteX3" fmla="*/ 1080120 w 1107349"/>
                <a:gd name="connsiteY3" fmla="*/ 936104 h 936104"/>
                <a:gd name="connsiteX4" fmla="*/ 0 w 1107349"/>
                <a:gd name="connsiteY4" fmla="*/ 936104 h 936104"/>
                <a:gd name="connsiteX0" fmla="*/ 0 w 1085577"/>
                <a:gd name="connsiteY0" fmla="*/ 936104 h 936104"/>
                <a:gd name="connsiteX1" fmla="*/ 342886 w 1085577"/>
                <a:gd name="connsiteY1" fmla="*/ 0 h 936104"/>
                <a:gd name="connsiteX2" fmla="*/ 1085577 w 1085577"/>
                <a:gd name="connsiteY2" fmla="*/ 0 h 936104"/>
                <a:gd name="connsiteX3" fmla="*/ 1080120 w 1085577"/>
                <a:gd name="connsiteY3" fmla="*/ 936104 h 936104"/>
                <a:gd name="connsiteX4" fmla="*/ 0 w 1085577"/>
                <a:gd name="connsiteY4" fmla="*/ 936104 h 936104"/>
                <a:gd name="connsiteX0" fmla="*/ 0 w 1135533"/>
                <a:gd name="connsiteY0" fmla="*/ 933019 h 936104"/>
                <a:gd name="connsiteX1" fmla="*/ 392842 w 1135533"/>
                <a:gd name="connsiteY1" fmla="*/ 0 h 936104"/>
                <a:gd name="connsiteX2" fmla="*/ 1135533 w 1135533"/>
                <a:gd name="connsiteY2" fmla="*/ 0 h 936104"/>
                <a:gd name="connsiteX3" fmla="*/ 1130076 w 1135533"/>
                <a:gd name="connsiteY3" fmla="*/ 936104 h 936104"/>
                <a:gd name="connsiteX4" fmla="*/ 0 w 1135533"/>
                <a:gd name="connsiteY4" fmla="*/ 933019 h 936104"/>
                <a:gd name="connsiteX0" fmla="*/ 0 w 1144900"/>
                <a:gd name="connsiteY0" fmla="*/ 920678 h 936104"/>
                <a:gd name="connsiteX1" fmla="*/ 402209 w 1144900"/>
                <a:gd name="connsiteY1" fmla="*/ 0 h 936104"/>
                <a:gd name="connsiteX2" fmla="*/ 1144900 w 1144900"/>
                <a:gd name="connsiteY2" fmla="*/ 0 h 936104"/>
                <a:gd name="connsiteX3" fmla="*/ 1139443 w 1144900"/>
                <a:gd name="connsiteY3" fmla="*/ 936104 h 936104"/>
                <a:gd name="connsiteX4" fmla="*/ 0 w 1144900"/>
                <a:gd name="connsiteY4" fmla="*/ 920678 h 936104"/>
                <a:gd name="connsiteX0" fmla="*/ 0 w 1160511"/>
                <a:gd name="connsiteY0" fmla="*/ 920678 h 936104"/>
                <a:gd name="connsiteX1" fmla="*/ 417820 w 1160511"/>
                <a:gd name="connsiteY1" fmla="*/ 0 h 936104"/>
                <a:gd name="connsiteX2" fmla="*/ 1160511 w 1160511"/>
                <a:gd name="connsiteY2" fmla="*/ 0 h 936104"/>
                <a:gd name="connsiteX3" fmla="*/ 1155054 w 1160511"/>
                <a:gd name="connsiteY3" fmla="*/ 936104 h 936104"/>
                <a:gd name="connsiteX4" fmla="*/ 0 w 1160511"/>
                <a:gd name="connsiteY4" fmla="*/ 920678 h 936104"/>
                <a:gd name="connsiteX0" fmla="*/ 0 w 1269791"/>
                <a:gd name="connsiteY0" fmla="*/ 923763 h 936104"/>
                <a:gd name="connsiteX1" fmla="*/ 527100 w 1269791"/>
                <a:gd name="connsiteY1" fmla="*/ 0 h 936104"/>
                <a:gd name="connsiteX2" fmla="*/ 1269791 w 1269791"/>
                <a:gd name="connsiteY2" fmla="*/ 0 h 936104"/>
                <a:gd name="connsiteX3" fmla="*/ 1264334 w 1269791"/>
                <a:gd name="connsiteY3" fmla="*/ 936104 h 936104"/>
                <a:gd name="connsiteX4" fmla="*/ 0 w 1269791"/>
                <a:gd name="connsiteY4" fmla="*/ 923763 h 936104"/>
                <a:gd name="connsiteX0" fmla="*/ 0 w 1276823"/>
                <a:gd name="connsiteY0" fmla="*/ 923763 h 933018"/>
                <a:gd name="connsiteX1" fmla="*/ 527100 w 1276823"/>
                <a:gd name="connsiteY1" fmla="*/ 0 h 933018"/>
                <a:gd name="connsiteX2" fmla="*/ 1269791 w 1276823"/>
                <a:gd name="connsiteY2" fmla="*/ 0 h 933018"/>
                <a:gd name="connsiteX3" fmla="*/ 1276823 w 1276823"/>
                <a:gd name="connsiteY3" fmla="*/ 933018 h 933018"/>
                <a:gd name="connsiteX4" fmla="*/ 0 w 1276823"/>
                <a:gd name="connsiteY4" fmla="*/ 923763 h 933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6823" h="933018">
                  <a:moveTo>
                    <a:pt x="0" y="923763"/>
                  </a:moveTo>
                  <a:lnTo>
                    <a:pt x="527100" y="0"/>
                  </a:lnTo>
                  <a:lnTo>
                    <a:pt x="1269791" y="0"/>
                  </a:lnTo>
                  <a:lnTo>
                    <a:pt x="1276823" y="933018"/>
                  </a:lnTo>
                  <a:lnTo>
                    <a:pt x="0" y="923763"/>
                  </a:lnTo>
                  <a:close/>
                </a:path>
              </a:pathLst>
            </a:cu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Равнобедренный треугольник 25"/>
            <p:cNvSpPr/>
            <p:nvPr/>
          </p:nvSpPr>
          <p:spPr>
            <a:xfrm>
              <a:off x="665564" y="2380416"/>
              <a:ext cx="1135276" cy="913595"/>
            </a:xfrm>
            <a:custGeom>
              <a:avLst/>
              <a:gdLst>
                <a:gd name="connsiteX0" fmla="*/ 0 w 1172582"/>
                <a:gd name="connsiteY0" fmla="*/ 900101 h 900101"/>
                <a:gd name="connsiteX1" fmla="*/ 586291 w 1172582"/>
                <a:gd name="connsiteY1" fmla="*/ 0 h 900101"/>
                <a:gd name="connsiteX2" fmla="*/ 1172582 w 1172582"/>
                <a:gd name="connsiteY2" fmla="*/ 900101 h 900101"/>
                <a:gd name="connsiteX3" fmla="*/ 0 w 1172582"/>
                <a:gd name="connsiteY3" fmla="*/ 900101 h 900101"/>
                <a:gd name="connsiteX0" fmla="*/ 0 w 1146388"/>
                <a:gd name="connsiteY0" fmla="*/ 897720 h 900101"/>
                <a:gd name="connsiteX1" fmla="*/ 560097 w 1146388"/>
                <a:gd name="connsiteY1" fmla="*/ 0 h 900101"/>
                <a:gd name="connsiteX2" fmla="*/ 1146388 w 1146388"/>
                <a:gd name="connsiteY2" fmla="*/ 900101 h 900101"/>
                <a:gd name="connsiteX3" fmla="*/ 0 w 1146388"/>
                <a:gd name="connsiteY3" fmla="*/ 897720 h 900101"/>
                <a:gd name="connsiteX0" fmla="*/ 0 w 1122576"/>
                <a:gd name="connsiteY0" fmla="*/ 897720 h 900101"/>
                <a:gd name="connsiteX1" fmla="*/ 560097 w 1122576"/>
                <a:gd name="connsiteY1" fmla="*/ 0 h 900101"/>
                <a:gd name="connsiteX2" fmla="*/ 1122576 w 1122576"/>
                <a:gd name="connsiteY2" fmla="*/ 900101 h 900101"/>
                <a:gd name="connsiteX3" fmla="*/ 0 w 1122576"/>
                <a:gd name="connsiteY3" fmla="*/ 897720 h 900101"/>
                <a:gd name="connsiteX0" fmla="*/ 0 w 1132101"/>
                <a:gd name="connsiteY0" fmla="*/ 913595 h 913595"/>
                <a:gd name="connsiteX1" fmla="*/ 569622 w 1132101"/>
                <a:gd name="connsiteY1" fmla="*/ 0 h 913595"/>
                <a:gd name="connsiteX2" fmla="*/ 1132101 w 1132101"/>
                <a:gd name="connsiteY2" fmla="*/ 900101 h 913595"/>
                <a:gd name="connsiteX3" fmla="*/ 0 w 1132101"/>
                <a:gd name="connsiteY3" fmla="*/ 913595 h 913595"/>
                <a:gd name="connsiteX0" fmla="*/ 0 w 1135276"/>
                <a:gd name="connsiteY0" fmla="*/ 913595 h 913595"/>
                <a:gd name="connsiteX1" fmla="*/ 569622 w 1135276"/>
                <a:gd name="connsiteY1" fmla="*/ 0 h 913595"/>
                <a:gd name="connsiteX2" fmla="*/ 1135276 w 1135276"/>
                <a:gd name="connsiteY2" fmla="*/ 912801 h 913595"/>
                <a:gd name="connsiteX3" fmla="*/ 0 w 1135276"/>
                <a:gd name="connsiteY3" fmla="*/ 913595 h 913595"/>
                <a:gd name="connsiteX0" fmla="*/ 0 w 1135276"/>
                <a:gd name="connsiteY0" fmla="*/ 913595 h 913595"/>
                <a:gd name="connsiteX1" fmla="*/ 563272 w 1135276"/>
                <a:gd name="connsiteY1" fmla="*/ 0 h 913595"/>
                <a:gd name="connsiteX2" fmla="*/ 1135276 w 1135276"/>
                <a:gd name="connsiteY2" fmla="*/ 912801 h 913595"/>
                <a:gd name="connsiteX3" fmla="*/ 0 w 1135276"/>
                <a:gd name="connsiteY3" fmla="*/ 913595 h 913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5276" h="913595">
                  <a:moveTo>
                    <a:pt x="0" y="913595"/>
                  </a:moveTo>
                  <a:lnTo>
                    <a:pt x="563272" y="0"/>
                  </a:lnTo>
                  <a:lnTo>
                    <a:pt x="1135276" y="912801"/>
                  </a:lnTo>
                  <a:lnTo>
                    <a:pt x="0" y="913595"/>
                  </a:lnTo>
                  <a:close/>
                </a:path>
              </a:pathLst>
            </a:cu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1021836" y="2713939"/>
                  <a:ext cx="426698" cy="4620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ru-RU" sz="3200" i="1" smtClean="0">
                            <a:latin typeface="Cambria Math"/>
                            <a:ea typeface="Cambria Math"/>
                          </a:rPr>
                          <m:t>𝜆</m:t>
                        </m:r>
                      </m:oMath>
                    </m:oMathPara>
                  </a14:m>
                  <a:endParaRPr lang="ru-RU" sz="3200" dirty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1836" y="2713939"/>
                  <a:ext cx="426698" cy="462093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665564" y="3447143"/>
                  <a:ext cx="422576" cy="4620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ru-RU" sz="3200" i="1" smtClean="0">
                            <a:latin typeface="Cambria Math"/>
                            <a:ea typeface="Cambria Math"/>
                          </a:rPr>
                          <m:t>𝜐</m:t>
                        </m:r>
                      </m:oMath>
                    </m:oMathPara>
                  </a14:m>
                  <a:endParaRPr lang="ru-RU" sz="3200" dirty="0"/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5564" y="3447143"/>
                  <a:ext cx="422576" cy="462093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1419748" y="3447144"/>
                  <a:ext cx="454562" cy="4620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b="0" i="1" smtClean="0">
                            <a:latin typeface="Cambria Math"/>
                          </a:rPr>
                          <m:t>𝑇</m:t>
                        </m:r>
                      </m:oMath>
                    </m:oMathPara>
                  </a14:m>
                  <a:endParaRPr lang="ru-RU" sz="3200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19748" y="3447144"/>
                  <a:ext cx="454562" cy="462093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Прямоугольник 16"/>
              <p:cNvSpPr/>
              <p:nvPr/>
            </p:nvSpPr>
            <p:spPr>
              <a:xfrm>
                <a:off x="4932363" y="2571750"/>
                <a:ext cx="3816350" cy="21657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 smtClean="0"/>
                  <a:t>Если головку </a:t>
                </a:r>
                <a:r>
                  <a:rPr lang="ru-RU" dirty="0"/>
                  <a:t>право­го винта </a:t>
                </a:r>
                <a:r>
                  <a:rPr lang="ru-RU" dirty="0" err="1" smtClean="0"/>
                  <a:t>располо</a:t>
                </a:r>
                <a:r>
                  <a:rPr lang="en-US" dirty="0" smtClean="0"/>
                  <a:t>-</a:t>
                </a:r>
                <a:r>
                  <a:rPr lang="ru-RU" dirty="0" smtClean="0"/>
                  <a:t>жить </a:t>
                </a:r>
                <a:r>
                  <a:rPr lang="ru-RU" dirty="0"/>
                  <a:t>в плоскости векторов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</a:rPr>
                          <m:t>𝐸</m:t>
                        </m:r>
                      </m:e>
                    </m:acc>
                  </m:oMath>
                </a14:m>
                <a:r>
                  <a:rPr lang="ru-RU" i="1" dirty="0" smtClean="0"/>
                  <a:t> </a:t>
                </a:r>
                <a:r>
                  <a:rPr lang="ru-RU" dirty="0"/>
                  <a:t>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</a:rPr>
                          <m:t>𝐵</m:t>
                        </m:r>
                      </m:e>
                    </m:acc>
                  </m:oMath>
                </a14:m>
                <a:r>
                  <a:rPr lang="ru-RU" i="1" dirty="0" smtClean="0"/>
                  <a:t> </a:t>
                </a:r>
                <a:r>
                  <a:rPr lang="ru-RU" dirty="0"/>
                  <a:t>и поворачивать ее в направ­лении от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𝐸</m:t>
                        </m:r>
                      </m:e>
                    </m:acc>
                  </m:oMath>
                </a14:m>
                <a:r>
                  <a:rPr lang="en-US" dirty="0" smtClean="0"/>
                  <a:t> </a:t>
                </a:r>
                <a:r>
                  <a:rPr lang="ru-RU" dirty="0"/>
                  <a:t>к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</m:acc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по кратчайшему пути, то </a:t>
                </a:r>
                <a:r>
                  <a:rPr lang="ru-RU" dirty="0" smtClean="0"/>
                  <a:t>посту</a:t>
                </a:r>
                <a:r>
                  <a:rPr lang="en-US" dirty="0" smtClean="0"/>
                  <a:t>-</a:t>
                </a:r>
                <a:r>
                  <a:rPr lang="ru-RU" dirty="0" err="1" smtClean="0"/>
                  <a:t>пательное</a:t>
                </a:r>
                <a:r>
                  <a:rPr lang="ru-RU" dirty="0" smtClean="0"/>
                  <a:t> </a:t>
                </a:r>
                <a:r>
                  <a:rPr lang="ru-RU" dirty="0"/>
                  <a:t>движение острия винта укажет направ­ление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𝜐</m:t>
                        </m:r>
                      </m:e>
                    </m:acc>
                  </m:oMath>
                </a14:m>
                <a:r>
                  <a:rPr lang="en-US" i="1" dirty="0"/>
                  <a:t> </a:t>
                </a:r>
                <a:r>
                  <a:rPr lang="ru-RU" dirty="0"/>
                  <a:t>в момент времени </a:t>
                </a:r>
                <a:r>
                  <a:rPr lang="en-US" i="1" dirty="0"/>
                  <a:t>t</a:t>
                </a:r>
                <a:r>
                  <a:rPr lang="ru-RU" i="1" dirty="0"/>
                  <a:t>.</a:t>
                </a:r>
                <a:endParaRPr lang="ru-RU" dirty="0"/>
              </a:p>
            </p:txBody>
          </p:sp>
        </mc:Choice>
        <mc:Fallback xmlns="">
          <p:sp>
            <p:nvSpPr>
              <p:cNvPr id="17" name="Прямоугольник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363" y="2571750"/>
                <a:ext cx="3816350" cy="2165721"/>
              </a:xfrm>
              <a:prstGeom prst="rect">
                <a:avLst/>
              </a:prstGeom>
              <a:blipFill rotWithShape="1">
                <a:blip r:embed="rId10"/>
                <a:stretch>
                  <a:fillRect l="-1278" t="-1408" r="-799" b="-197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Рисунок 1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71411">
            <a:off x="2170381" y="275779"/>
            <a:ext cx="1249341" cy="1139881"/>
          </a:xfrm>
          <a:prstGeom prst="rect">
            <a:avLst/>
          </a:prstGeom>
        </p:spPr>
      </p:pic>
      <p:sp>
        <p:nvSpPr>
          <p:cNvPr id="19" name="Дуга 18"/>
          <p:cNvSpPr/>
          <p:nvPr/>
        </p:nvSpPr>
        <p:spPr>
          <a:xfrm rot="19201955">
            <a:off x="2363892" y="287949"/>
            <a:ext cx="561234" cy="490669"/>
          </a:xfrm>
          <a:prstGeom prst="arc">
            <a:avLst>
              <a:gd name="adj1" fmla="val 10983543"/>
              <a:gd name="adj2" fmla="val 21057308"/>
            </a:avLst>
          </a:prstGeom>
          <a:ln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Дуга 19"/>
          <p:cNvSpPr/>
          <p:nvPr/>
        </p:nvSpPr>
        <p:spPr>
          <a:xfrm rot="9519969">
            <a:off x="2430341" y="767290"/>
            <a:ext cx="561234" cy="490669"/>
          </a:xfrm>
          <a:prstGeom prst="arc">
            <a:avLst>
              <a:gd name="adj1" fmla="val 10983543"/>
              <a:gd name="adj2" fmla="val 21057308"/>
            </a:avLst>
          </a:prstGeom>
          <a:ln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Прямоугольник 20"/>
              <p:cNvSpPr/>
              <p:nvPr/>
            </p:nvSpPr>
            <p:spPr>
              <a:xfrm rot="1162876">
                <a:off x="3625149" y="1209590"/>
                <a:ext cx="37657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000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2000" i="1">
                            <a:solidFill>
                              <a:srgbClr val="7030A0"/>
                            </a:solidFill>
                            <a:latin typeface="Cambria Math"/>
                            <a:ea typeface="Cambria Math"/>
                          </a:rPr>
                          <m:t>𝜐</m:t>
                        </m:r>
                      </m:e>
                    </m:acc>
                  </m:oMath>
                </a14:m>
                <a:r>
                  <a:rPr lang="en-US" sz="2000" i="1" dirty="0">
                    <a:solidFill>
                      <a:srgbClr val="7030A0"/>
                    </a:solidFill>
                  </a:rPr>
                  <a:t> </a:t>
                </a:r>
                <a:endParaRPr lang="ru-RU" sz="20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1" name="Прямоугольник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162876">
                <a:off x="3625149" y="1209590"/>
                <a:ext cx="376578" cy="400110"/>
              </a:xfrm>
              <a:prstGeom prst="rect">
                <a:avLst/>
              </a:prstGeom>
              <a:blipFill rotWithShape="1">
                <a:blip r:embed="rId12"/>
                <a:stretch>
                  <a:fillRect t="-13253" r="-1728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Прямая со стрелкой 22"/>
          <p:cNvCxnSpPr/>
          <p:nvPr/>
        </p:nvCxnSpPr>
        <p:spPr>
          <a:xfrm>
            <a:off x="3378691" y="1495361"/>
            <a:ext cx="706323" cy="188609"/>
          </a:xfrm>
          <a:prstGeom prst="straightConnector1">
            <a:avLst/>
          </a:prstGeom>
          <a:ln w="19050">
            <a:solidFill>
              <a:srgbClr val="7030A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15970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  <p:bldP spid="7" grpId="0"/>
      <p:bldP spid="8" grpId="0" animBg="1"/>
      <p:bldP spid="17" grpId="0"/>
      <p:bldP spid="19" grpId="0" animBg="1"/>
      <p:bldP spid="20" grpId="0" animBg="1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932363" y="243233"/>
            <a:ext cx="38163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Электромагнитная </a:t>
            </a:r>
            <a:r>
              <a:rPr lang="ru-RU" sz="2200" dirty="0" smtClean="0"/>
              <a:t>волна</a:t>
            </a:r>
            <a:r>
              <a:rPr lang="en-US" sz="2200" dirty="0" smtClean="0"/>
              <a:t> </a:t>
            </a:r>
            <a:r>
              <a:rPr lang="ru-RU" sz="2200" dirty="0" err="1" smtClean="0"/>
              <a:t>яв-ляется</a:t>
            </a:r>
            <a:r>
              <a:rPr lang="ru-RU" sz="2200" dirty="0" smtClean="0"/>
              <a:t> </a:t>
            </a:r>
            <a:r>
              <a:rPr lang="ru-RU" sz="2200" dirty="0"/>
              <a:t>носителем </a:t>
            </a:r>
            <a:r>
              <a:rPr lang="ru-RU" sz="2200" dirty="0" smtClean="0"/>
              <a:t>энергии.</a:t>
            </a:r>
            <a:endParaRPr lang="ru-RU" sz="22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796136" y="1128428"/>
                <a:ext cx="191084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𝑊</m:t>
                          </m:r>
                        </m:e>
                        <m:sub>
                          <m:r>
                            <a:rPr lang="ru-RU" sz="2000" b="0" i="1" smtClean="0">
                              <a:latin typeface="Cambria Math"/>
                            </a:rPr>
                            <m:t>эм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𝑊</m:t>
                          </m:r>
                        </m:e>
                        <m:sub>
                          <m:r>
                            <a:rPr lang="ru-RU" sz="2000" b="0" i="1" smtClean="0">
                              <a:latin typeface="Cambria Math"/>
                            </a:rPr>
                            <m:t>э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𝑊</m:t>
                          </m:r>
                        </m:e>
                        <m:sub>
                          <m:r>
                            <a:rPr lang="ru-RU" sz="2000" b="0" i="1" smtClean="0">
                              <a:latin typeface="Cambria Math"/>
                            </a:rPr>
                            <m:t>м</m:t>
                          </m:r>
                        </m:sub>
                      </m:sSub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1128428"/>
                <a:ext cx="1910844" cy="40011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Скругленный прямоугольник 8"/>
          <p:cNvSpPr/>
          <p:nvPr/>
        </p:nvSpPr>
        <p:spPr>
          <a:xfrm>
            <a:off x="5796136" y="1128428"/>
            <a:ext cx="1910844" cy="40644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292247" y="1576797"/>
                <a:ext cx="2971519" cy="7621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𝑊</m:t>
                          </m:r>
                        </m:e>
                        <m:sub>
                          <m:r>
                            <a:rPr lang="ru-RU" sz="2000" b="0" i="1" smtClean="0">
                              <a:latin typeface="Cambria Math"/>
                            </a:rPr>
                            <m:t>эм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𝜀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ru-RU" sz="2000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𝑉</m:t>
                      </m:r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ru-RU" sz="2000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ru-RU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2</m:t>
                          </m:r>
                          <m:r>
                            <a:rPr lang="ru-RU" sz="2000" b="0" i="1" smtClean="0">
                              <a:latin typeface="Cambria Math"/>
                              <a:ea typeface="Cambria Math"/>
                            </a:rPr>
                            <m:t>𝜇</m:t>
                          </m:r>
                          <m:sSub>
                            <m:sSubPr>
                              <m:ctrlPr>
                                <a:rPr lang="ru-RU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ru-RU" sz="2000" b="0" i="1" smtClean="0"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𝑉</m:t>
                      </m:r>
                      <m:r>
                        <a:rPr lang="ru-RU" sz="20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247" y="1576797"/>
                <a:ext cx="2971519" cy="7621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5370729" y="2386981"/>
                <a:ext cx="2814553" cy="7621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𝑊</m:t>
                          </m:r>
                        </m:e>
                        <m:sub>
                          <m:r>
                            <a:rPr lang="ru-RU" sz="2000" b="0" i="1" smtClean="0">
                              <a:latin typeface="Cambria Math"/>
                            </a:rPr>
                            <m:t>эм</m:t>
                          </m:r>
                        </m:sub>
                      </m:sSub>
                      <m:r>
                        <a:rPr lang="en-US" sz="200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𝜀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000" i="1">
                          <a:latin typeface="Cambria Math"/>
                          <a:ea typeface="Cambria Math"/>
                        </a:rPr>
                        <m:t>𝜀</m:t>
                      </m:r>
                      <m:sSup>
                        <m:sSupPr>
                          <m:ctrlPr>
                            <a:rPr lang="en-US" sz="2000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p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000" i="1">
                          <a:latin typeface="Cambria Math"/>
                          <a:ea typeface="Cambria Math"/>
                        </a:rPr>
                        <m:t>𝑉</m:t>
                      </m:r>
                      <m:r>
                        <a:rPr lang="en-US" sz="20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𝜇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sz="2000" i="1">
                          <a:latin typeface="Cambria Math"/>
                          <a:ea typeface="Cambria Math"/>
                        </a:rPr>
                        <m:t>𝑉</m:t>
                      </m:r>
                      <m:r>
                        <a:rPr lang="ru-RU" sz="2000" b="0" i="1" smtClean="0">
                          <a:latin typeface="Cambria Math"/>
                          <a:ea typeface="Cambria Math"/>
                        </a:rPr>
                        <m:t>.</m:t>
                      </m:r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0729" y="2386981"/>
                <a:ext cx="2814553" cy="7621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939620" y="3121244"/>
                <a:ext cx="3816350" cy="7713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ru-RU" i="1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𝜀</m:t>
                        </m:r>
                      </m:e>
                      <m:sub>
                        <m:r>
                          <a:rPr lang="ru-RU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b="0" i="1" smtClean="0">
                        <a:solidFill>
                          <a:schemeClr val="tx2"/>
                        </a:solidFill>
                        <a:latin typeface="Cambria Math"/>
                      </a:rPr>
                      <m:t>=8,85</m:t>
                    </m:r>
                    <m:r>
                      <a:rPr lang="ru-RU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∙</m:t>
                    </m:r>
                    <m:sSup>
                      <m:sSupPr>
                        <m:ctrlPr>
                          <a:rPr lang="ru-RU" b="0" i="1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ru-RU" b="0" i="1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ru-RU" b="0" i="1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−12</m:t>
                        </m:r>
                      </m:sup>
                    </m:sSup>
                    <m:f>
                      <m:fPr>
                        <m:ctrlPr>
                          <a:rPr lang="ru-RU" b="0" i="1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ru-RU" b="0" i="1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Ф</m:t>
                        </m:r>
                      </m:num>
                      <m:den>
                        <m:r>
                          <a:rPr lang="ru-RU" b="0" i="1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м</m:t>
                        </m:r>
                      </m:den>
                    </m:f>
                    <m:r>
                      <a:rPr lang="ru-RU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ru-RU" dirty="0">
                        <a:latin typeface="Cambria Math"/>
                      </a:rPr>
                      <m:t>—</m:t>
                    </m:r>
                  </m:oMath>
                </a14:m>
                <a:r>
                  <a:rPr lang="ru-RU" dirty="0" smtClean="0"/>
                  <a:t> электрическая постоянная;</a:t>
                </a:r>
                <a:endParaRPr lang="ru-RU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9620" y="3121244"/>
                <a:ext cx="3816350" cy="771365"/>
              </a:xfrm>
              <a:prstGeom prst="rect">
                <a:avLst/>
              </a:prstGeom>
              <a:blipFill rotWithShape="1">
                <a:blip r:embed="rId5"/>
                <a:stretch>
                  <a:fillRect l="-1278" r="-2396" b="-1102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932363" y="3748815"/>
                <a:ext cx="3823607" cy="7668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ru-RU" i="1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ru-RU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b="0" i="1" smtClean="0">
                        <a:solidFill>
                          <a:schemeClr val="tx2"/>
                        </a:solidFill>
                        <a:latin typeface="Cambria Math"/>
                      </a:rPr>
                      <m:t>=4</m:t>
                    </m:r>
                    <m:r>
                      <a:rPr lang="ru-RU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𝜋</m:t>
                    </m:r>
                    <m:r>
                      <a:rPr lang="ru-RU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∙</m:t>
                    </m:r>
                    <m:sSup>
                      <m:sSupPr>
                        <m:ctrlPr>
                          <a:rPr lang="ru-RU" b="0" i="1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ru-RU" b="0" i="1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ru-RU" b="0" i="1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−7</m:t>
                        </m:r>
                      </m:sup>
                    </m:sSup>
                    <m:f>
                      <m:fPr>
                        <m:ctrlPr>
                          <a:rPr lang="ru-RU" b="0" i="1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ru-RU" b="0" i="1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Гн</m:t>
                        </m:r>
                      </m:num>
                      <m:den>
                        <m:r>
                          <a:rPr lang="ru-RU" b="0" i="1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м</m:t>
                        </m:r>
                      </m:den>
                    </m:f>
                    <m:r>
                      <a:rPr lang="ru-RU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ru-RU" dirty="0">
                        <a:latin typeface="Cambria Math"/>
                      </a:rPr>
                      <m:t>—</m:t>
                    </m:r>
                  </m:oMath>
                </a14:m>
                <a:r>
                  <a:rPr lang="ru-RU" dirty="0" smtClean="0"/>
                  <a:t> магнитная постоянная.</a:t>
                </a:r>
                <a:endParaRPr lang="ru-RU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363" y="3748815"/>
                <a:ext cx="3823607" cy="766813"/>
              </a:xfrm>
              <a:prstGeom prst="rect">
                <a:avLst/>
              </a:prstGeom>
              <a:blipFill rotWithShape="1">
                <a:blip r:embed="rId6"/>
                <a:stretch>
                  <a:fillRect l="-1276" b="-1190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Скругленный прямоугольник 19"/>
          <p:cNvSpPr/>
          <p:nvPr/>
        </p:nvSpPr>
        <p:spPr>
          <a:xfrm>
            <a:off x="395288" y="2186721"/>
            <a:ext cx="3816350" cy="203166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95288" y="3830369"/>
            <a:ext cx="3816350" cy="457717"/>
          </a:xfrm>
          <a:prstGeom prst="roundRect">
            <a:avLst/>
          </a:prstGeom>
          <a:blipFill>
            <a:blip r:embed="rId7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8" name="Picture 6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294956" flipV="1">
            <a:off x="1654742" y="2731328"/>
            <a:ext cx="1789687" cy="59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6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61985">
            <a:off x="1069433" y="2697636"/>
            <a:ext cx="1764815" cy="59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62556">
            <a:off x="345282" y="991594"/>
            <a:ext cx="1724025" cy="879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37444" flipV="1">
            <a:off x="2505521" y="1063295"/>
            <a:ext cx="1724025" cy="879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6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294956" flipV="1">
            <a:off x="1337340" y="2731328"/>
            <a:ext cx="1789687" cy="59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6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61985">
            <a:off x="763603" y="2691536"/>
            <a:ext cx="1781930" cy="59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62556">
            <a:off x="-21493" y="912331"/>
            <a:ext cx="1807474" cy="922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6"/>
          <p:cNvPicPr>
            <a:picLocks noChangeAspect="1" noChangeArrowheads="1"/>
          </p:cNvPicPr>
          <p:nvPr/>
        </p:nvPicPr>
        <p:blipFill>
          <a:blip r:embed="rId1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294956" flipV="1">
            <a:off x="1955183" y="2725193"/>
            <a:ext cx="1774254" cy="59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37444" flipV="1">
            <a:off x="2179994" y="1049164"/>
            <a:ext cx="1765489" cy="879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6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61985">
            <a:off x="1383508" y="2687667"/>
            <a:ext cx="1755657" cy="59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62556">
            <a:off x="571919" y="900687"/>
            <a:ext cx="1807474" cy="922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37444" flipV="1">
            <a:off x="2793553" y="1063294"/>
            <a:ext cx="1724025" cy="879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72643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1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 animBg="1"/>
      <p:bldP spid="12" grpId="0"/>
      <p:bldP spid="11" grpId="0"/>
      <p:bldP spid="13" grpId="0"/>
      <p:bldP spid="15" grpId="0"/>
      <p:bldP spid="20" grpId="0" animBg="1"/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142" b="6641"/>
          <a:stretch/>
        </p:blipFill>
        <p:spPr>
          <a:xfrm>
            <a:off x="3491880" y="911510"/>
            <a:ext cx="5439544" cy="3563914"/>
          </a:xfrm>
          <a:prstGeom prst="rect">
            <a:avLst/>
          </a:prstGeom>
        </p:spPr>
      </p:pic>
      <p:pic>
        <p:nvPicPr>
          <p:cNvPr id="12292" name="Picture 4" descr="http://lichnosti.net/photos/2746/12919771831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34530"/>
            <a:ext cx="3024584" cy="38431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0" name="TextBox 9"/>
          <p:cNvSpPr txBox="1"/>
          <p:nvPr/>
        </p:nvSpPr>
        <p:spPr>
          <a:xfrm>
            <a:off x="620208" y="4188077"/>
            <a:ext cx="2574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Генрих Рудольф Герц</a:t>
            </a:r>
          </a:p>
          <a:p>
            <a:pPr algn="ctr"/>
            <a:r>
              <a:rPr lang="ru-RU" dirty="0"/>
              <a:t> </a:t>
            </a:r>
            <a:r>
              <a:rPr lang="ru-RU" sz="1600" dirty="0" smtClean="0"/>
              <a:t>22. 02. 1857 </a:t>
            </a:r>
            <a:r>
              <a:rPr lang="ru-RU" sz="1600" dirty="0"/>
              <a:t>— </a:t>
            </a:r>
            <a:r>
              <a:rPr lang="ru-RU" sz="1600" dirty="0" smtClean="0"/>
              <a:t>01. 01. </a:t>
            </a:r>
            <a:r>
              <a:rPr lang="ru-RU" sz="1600" dirty="0"/>
              <a:t>1894</a:t>
            </a:r>
            <a:endParaRPr lang="ru-RU" dirty="0"/>
          </a:p>
        </p:txBody>
      </p:sp>
      <p:sp>
        <p:nvSpPr>
          <p:cNvPr id="12" name="Молния 11"/>
          <p:cNvSpPr/>
          <p:nvPr/>
        </p:nvSpPr>
        <p:spPr>
          <a:xfrm rot="1112484">
            <a:off x="5894555" y="2302913"/>
            <a:ext cx="161488" cy="249640"/>
          </a:xfrm>
          <a:prstGeom prst="lightningBolt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Молния 15"/>
          <p:cNvSpPr/>
          <p:nvPr/>
        </p:nvSpPr>
        <p:spPr>
          <a:xfrm rot="990170">
            <a:off x="7760820" y="2289748"/>
            <a:ext cx="164443" cy="264085"/>
          </a:xfrm>
          <a:prstGeom prst="lightningBolt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7475080" y="191755"/>
            <a:ext cx="129554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1888 г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5859054" y="4177701"/>
            <a:ext cx="1809290" cy="0"/>
          </a:xfrm>
          <a:prstGeom prst="straightConnector1">
            <a:avLst/>
          </a:prstGeom>
          <a:ln w="12700">
            <a:solidFill>
              <a:schemeClr val="tx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075284" y="3852740"/>
            <a:ext cx="1378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 — 2 метра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35269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35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  <p:bldP spid="12" grpId="1" animBg="1"/>
      <p:bldP spid="16" grpId="0" animBg="1"/>
      <p:bldP spid="16" grpId="1" animBg="1"/>
      <p:bldP spid="14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50" b="10694"/>
          <a:stretch/>
        </p:blipFill>
        <p:spPr>
          <a:xfrm>
            <a:off x="211553" y="2992319"/>
            <a:ext cx="8748712" cy="15121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00603" y="2766091"/>
                <a:ext cx="74731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120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sz="1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ru-RU" sz="1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−12</m:t>
                          </m:r>
                        </m:sup>
                      </m:sSup>
                      <m:r>
                        <a:rPr lang="ru-RU" sz="1200" b="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 м</m:t>
                      </m:r>
                    </m:oMath>
                  </m:oMathPara>
                </a14:m>
                <a:endParaRPr lang="ru-RU" sz="12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603" y="2766091"/>
                <a:ext cx="747319" cy="27699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091823" y="2771326"/>
                <a:ext cx="67839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120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sz="1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ru-RU" sz="1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−9</m:t>
                          </m:r>
                        </m:sup>
                      </m:sSup>
                      <m:r>
                        <a:rPr lang="ru-RU" sz="1200" b="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 м</m:t>
                      </m:r>
                    </m:oMath>
                  </m:oMathPara>
                </a14:m>
                <a:endParaRPr lang="ru-RU" sz="12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1823" y="2771326"/>
                <a:ext cx="678391" cy="27699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706956" y="2768782"/>
                <a:ext cx="696024" cy="2811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120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sz="1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ru-RU" sz="1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−6</m:t>
                          </m:r>
                        </m:sup>
                      </m:sSup>
                      <m:r>
                        <a:rPr lang="ru-RU" sz="1200" b="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 м</m:t>
                      </m:r>
                    </m:oMath>
                  </m:oMathPara>
                </a14:m>
                <a:endParaRPr lang="ru-RU" sz="12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6956" y="2768782"/>
                <a:ext cx="696024" cy="28116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233981" y="2771324"/>
                <a:ext cx="64793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120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sz="1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ru-RU" sz="1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−3</m:t>
                          </m:r>
                        </m:sup>
                      </m:sSup>
                      <m:r>
                        <a:rPr lang="ru-RU" sz="1200" b="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м</m:t>
                      </m:r>
                    </m:oMath>
                  </m:oMathPara>
                </a14:m>
                <a:endParaRPr lang="ru-RU" sz="12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3981" y="2771324"/>
                <a:ext cx="647933" cy="276999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810045" y="2766091"/>
                <a:ext cx="5998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120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sz="1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ru-RU" sz="1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0</m:t>
                          </m:r>
                        </m:sup>
                      </m:sSup>
                      <m:r>
                        <a:rPr lang="ru-RU" sz="1200" b="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 м</m:t>
                      </m:r>
                    </m:oMath>
                  </m:oMathPara>
                </a14:m>
                <a:endParaRPr lang="ru-RU" sz="12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045" y="2766091"/>
                <a:ext cx="599843" cy="276999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837554" y="2766091"/>
                <a:ext cx="5998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120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sz="1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ru-RU" sz="1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ru-RU" sz="1200" b="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 м</m:t>
                      </m:r>
                    </m:oMath>
                  </m:oMathPara>
                </a14:m>
                <a:endParaRPr lang="ru-RU" sz="12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7554" y="2766091"/>
                <a:ext cx="599843" cy="276999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430777" y="3074045"/>
            <a:ext cx="991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Гамма излучение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05589" y="3074045"/>
            <a:ext cx="11739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Рентгеновское излучение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57717" y="3072823"/>
            <a:ext cx="6553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Ультра-</a:t>
            </a:r>
            <a:r>
              <a:rPr lang="ru-RU" sz="1200" dirty="0" err="1" smtClean="0">
                <a:solidFill>
                  <a:schemeClr val="bg1"/>
                </a:solidFill>
              </a:rPr>
              <a:t>фиолет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66876" y="3074045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Видимый свет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87713" y="3074045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Инфракрасное излучение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67972" y="3072822"/>
            <a:ext cx="684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Микро-</a:t>
            </a:r>
          </a:p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волны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43245" y="3166377"/>
            <a:ext cx="1077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Радиоволны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09619" y="3563737"/>
            <a:ext cx="15867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Длинные волны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6537" y="3579126"/>
            <a:ext cx="16047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rgbClr val="7030A0"/>
                </a:solidFill>
              </a:rPr>
              <a:t>Короткие волны</a:t>
            </a:r>
            <a:endParaRPr lang="ru-RU" sz="1600" dirty="0">
              <a:solidFill>
                <a:srgbClr val="7030A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5469" y="3856415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Ультрафиолет</a:t>
            </a:r>
          </a:p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(УФ)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394221" y="3856415"/>
            <a:ext cx="11817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Инфракрасное излучение (ИК)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154931" y="3948747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Видимый свет</a:t>
            </a:r>
            <a:endParaRPr lang="ru-RU" sz="14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898675" y="4432479"/>
                <a:ext cx="87017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120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sz="1200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4</m:t>
                          </m:r>
                          <m:r>
                            <a:rPr lang="ru-RU" sz="1200" b="0" i="1" smtClean="0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ru-RU" sz="1200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ru-RU" sz="1200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−7</m:t>
                          </m:r>
                        </m:sup>
                      </m:sSup>
                      <m:r>
                        <a:rPr lang="ru-RU" sz="1200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 м</m:t>
                      </m:r>
                    </m:oMath>
                  </m:oMathPara>
                </a14:m>
                <a:endParaRPr lang="ru-RU" sz="12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8675" y="4432479"/>
                <a:ext cx="870175" cy="276999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532805" y="4432479"/>
                <a:ext cx="87017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120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sz="1200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5</m:t>
                          </m:r>
                          <m:r>
                            <a:rPr lang="ru-RU" sz="1200" b="0" i="1" smtClean="0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ru-RU" sz="1200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ru-RU" sz="1200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−7</m:t>
                          </m:r>
                        </m:sup>
                      </m:sSup>
                      <m:r>
                        <a:rPr lang="ru-RU" sz="1200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 м</m:t>
                      </m:r>
                    </m:oMath>
                  </m:oMathPara>
                </a14:m>
                <a:endParaRPr lang="ru-RU" sz="12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2805" y="4432479"/>
                <a:ext cx="870175" cy="276999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161973" y="4432479"/>
                <a:ext cx="87017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120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sz="1200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6</m:t>
                          </m:r>
                          <m:r>
                            <a:rPr lang="ru-RU" sz="1200" b="0" i="1" smtClean="0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ru-RU" sz="1200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ru-RU" sz="1200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−7</m:t>
                          </m:r>
                        </m:sup>
                      </m:sSup>
                      <m:r>
                        <a:rPr lang="ru-RU" sz="1200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 м</m:t>
                      </m:r>
                    </m:oMath>
                  </m:oMathPara>
                </a14:m>
                <a:endParaRPr lang="ru-RU" sz="12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1973" y="4432479"/>
                <a:ext cx="870175" cy="276999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746148" y="4432479"/>
                <a:ext cx="87017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120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sz="1200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7</m:t>
                          </m:r>
                          <m:r>
                            <a:rPr lang="ru-RU" sz="1200" b="0" i="1" smtClean="0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ru-RU" sz="1200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ru-RU" sz="1200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−7</m:t>
                          </m:r>
                        </m:sup>
                      </m:sSup>
                      <m:r>
                        <a:rPr lang="ru-RU" sz="1200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 м</m:t>
                      </m:r>
                    </m:oMath>
                  </m:oMathPara>
                </a14:m>
                <a:endParaRPr lang="ru-RU" sz="12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6148" y="4432479"/>
                <a:ext cx="870175" cy="276999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Рисунок 1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53" y="1476287"/>
            <a:ext cx="1405518" cy="1405518"/>
          </a:xfrm>
          <a:prstGeom prst="rect">
            <a:avLst/>
          </a:prstGeom>
        </p:spPr>
      </p:pic>
      <p:pic>
        <p:nvPicPr>
          <p:cNvPr id="29" name="Picture 6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21368" r="75214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362" r="24139"/>
          <a:stretch/>
        </p:blipFill>
        <p:spPr bwMode="auto">
          <a:xfrm>
            <a:off x="1747975" y="1577274"/>
            <a:ext cx="1049450" cy="1203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Штриховая стрелка вправо 1"/>
          <p:cNvSpPr/>
          <p:nvPr/>
        </p:nvSpPr>
        <p:spPr>
          <a:xfrm rot="11550708">
            <a:off x="1726257" y="1082715"/>
            <a:ext cx="2200609" cy="432048"/>
          </a:xfrm>
          <a:prstGeom prst="stripedRightArrow">
            <a:avLst>
              <a:gd name="adj1" fmla="val 50000"/>
              <a:gd name="adj2" fmla="val 103405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Штриховая стрелка вправо 32"/>
          <p:cNvSpPr/>
          <p:nvPr/>
        </p:nvSpPr>
        <p:spPr>
          <a:xfrm rot="20744794">
            <a:off x="5326989" y="1082715"/>
            <a:ext cx="2180642" cy="432048"/>
          </a:xfrm>
          <a:prstGeom prst="stripedRightArrow">
            <a:avLst>
              <a:gd name="adj1" fmla="val 50000"/>
              <a:gd name="adj2" fmla="val 103405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Штриховая стрелка вправо 34"/>
          <p:cNvSpPr/>
          <p:nvPr/>
        </p:nvSpPr>
        <p:spPr>
          <a:xfrm rot="14068408">
            <a:off x="3534189" y="847273"/>
            <a:ext cx="883789" cy="432048"/>
          </a:xfrm>
          <a:prstGeom prst="stripedRightArrow">
            <a:avLst>
              <a:gd name="adj1" fmla="val 50000"/>
              <a:gd name="adj2" fmla="val 103405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Штриховая стрелка вправо 35"/>
          <p:cNvSpPr/>
          <p:nvPr/>
        </p:nvSpPr>
        <p:spPr>
          <a:xfrm rot="18368288">
            <a:off x="4738536" y="876980"/>
            <a:ext cx="883789" cy="432048"/>
          </a:xfrm>
          <a:prstGeom prst="stripedRightArrow">
            <a:avLst>
              <a:gd name="adj1" fmla="val 50000"/>
              <a:gd name="adj2" fmla="val 103405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323528" y="497844"/>
            <a:ext cx="14303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Проникающая способность</a:t>
            </a:r>
            <a:endParaRPr lang="ru-RU" sz="1600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2876860" y="343955"/>
            <a:ext cx="11332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Видимость</a:t>
            </a:r>
            <a:endParaRPr lang="ru-RU" sz="1600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5123355" y="344003"/>
            <a:ext cx="11727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Цветность</a:t>
            </a:r>
            <a:endParaRPr lang="ru-RU" sz="1600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7160975" y="390170"/>
            <a:ext cx="17394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Скорость распространения</a:t>
            </a:r>
            <a:endParaRPr lang="ru-RU" sz="1600" dirty="0"/>
          </a:p>
        </p:txBody>
      </p:sp>
      <p:pic>
        <p:nvPicPr>
          <p:cNvPr id="28" name="Picture 2" descr="http://ai-cdr.ucoz.ru/kartinki_2/utug.gif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710295">
            <a:off x="4238141" y="1802024"/>
            <a:ext cx="930009" cy="1023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6" name="Рисунок 14335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392" y="1733205"/>
            <a:ext cx="1207788" cy="1156585"/>
          </a:xfrm>
          <a:prstGeom prst="rect">
            <a:avLst/>
          </a:prstGeom>
        </p:spPr>
      </p:pic>
      <p:pic>
        <p:nvPicPr>
          <p:cNvPr id="14337" name="Рисунок 1433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0" y="1776562"/>
            <a:ext cx="1375541" cy="1128027"/>
          </a:xfrm>
          <a:prstGeom prst="rect">
            <a:avLst/>
          </a:prstGeom>
        </p:spPr>
      </p:pic>
      <p:pic>
        <p:nvPicPr>
          <p:cNvPr id="10244" name="Picture 4" descr="http://trippintherift.com/wp-content/uploads/2014/01/radio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9276" y="1900045"/>
            <a:ext cx="1009780" cy="1009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http://tvantenna-m.narod.ru/images/antenna.pn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3940" y="1577273"/>
            <a:ext cx="1278220" cy="1203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12387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4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  <p:bldP spid="10" grpId="0"/>
      <p:bldP spid="11" grpId="0"/>
      <p:bldP spid="5" grpId="0"/>
      <p:bldP spid="13" grpId="0"/>
      <p:bldP spid="14" grpId="0"/>
      <p:bldP spid="15" grpId="0"/>
      <p:bldP spid="16" grpId="0"/>
      <p:bldP spid="17" grpId="0"/>
      <p:bldP spid="18" grpId="0"/>
      <p:bldP spid="6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" grpId="0" animBg="1"/>
      <p:bldP spid="33" grpId="0" animBg="1"/>
      <p:bldP spid="35" grpId="0" animBg="1"/>
      <p:bldP spid="36" grpId="0" animBg="1"/>
      <p:bldP spid="19" grpId="0"/>
      <p:bldP spid="38" grpId="0"/>
      <p:bldP spid="39" grpId="0"/>
      <p:bldP spid="4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905171" y="267494"/>
            <a:ext cx="3816350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Напряженность</a:t>
            </a:r>
            <a:r>
              <a:rPr lang="ru-RU" sz="1600" dirty="0" smtClean="0"/>
              <a:t> </a:t>
            </a:r>
            <a:r>
              <a:rPr lang="ru-RU" sz="1400" dirty="0"/>
              <a:t>— это  физическая </a:t>
            </a:r>
            <a:r>
              <a:rPr lang="ru-RU" sz="1400" dirty="0" smtClean="0"/>
              <a:t>вектор-</a:t>
            </a:r>
            <a:r>
              <a:rPr lang="ru-RU" sz="1400" dirty="0" err="1" smtClean="0"/>
              <a:t>ная</a:t>
            </a:r>
            <a:r>
              <a:rPr lang="ru-RU" sz="1400" dirty="0" smtClean="0"/>
              <a:t> величина, характеризующая электрическое </a:t>
            </a:r>
            <a:r>
              <a:rPr lang="ru-RU" sz="1400" dirty="0"/>
              <a:t>поле в данной точке и численно равная </a:t>
            </a:r>
            <a:r>
              <a:rPr lang="ru-RU" sz="1400" dirty="0" err="1" smtClean="0"/>
              <a:t>отно-шению</a:t>
            </a:r>
            <a:r>
              <a:rPr lang="ru-RU" sz="1400" dirty="0" smtClean="0"/>
              <a:t> </a:t>
            </a:r>
            <a:r>
              <a:rPr lang="ru-RU" sz="1400" dirty="0"/>
              <a:t>силы  действующей на неподвижный пробный заряд, помещенный в данную точку поля, к величине этого заряда.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958" y="2588016"/>
            <a:ext cx="3888680" cy="2399929"/>
          </a:xfrm>
          <a:prstGeom prst="rect">
            <a:avLst/>
          </a:prstGeom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812" y="339725"/>
            <a:ext cx="1825157" cy="2231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39725"/>
            <a:ext cx="1656630" cy="2231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949825" y="1673263"/>
            <a:ext cx="381635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Электромагнитное поле</a:t>
            </a:r>
            <a:r>
              <a:rPr lang="ru-RU" sz="1400" dirty="0"/>
              <a:t> — это </a:t>
            </a:r>
            <a:r>
              <a:rPr lang="ru-RU" sz="1400" dirty="0" err="1" smtClean="0"/>
              <a:t>совокуп-ность</a:t>
            </a:r>
            <a:r>
              <a:rPr lang="ru-RU" sz="1400" dirty="0" smtClean="0"/>
              <a:t> </a:t>
            </a:r>
            <a:r>
              <a:rPr lang="ru-RU" sz="1400" dirty="0"/>
              <a:t>неразрывно связанных друг с </a:t>
            </a:r>
            <a:r>
              <a:rPr lang="ru-RU" sz="1400" dirty="0" smtClean="0"/>
              <a:t>другом изменяющихся </a:t>
            </a:r>
            <a:r>
              <a:rPr lang="ru-RU" sz="1400" dirty="0"/>
              <a:t>электрического и </a:t>
            </a:r>
            <a:r>
              <a:rPr lang="ru-RU" sz="1400" dirty="0" smtClean="0"/>
              <a:t>магнитного </a:t>
            </a:r>
            <a:r>
              <a:rPr lang="ru-RU" sz="1400" dirty="0"/>
              <a:t>полей.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949825" y="2721439"/>
            <a:ext cx="38163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Электромагнитная волна</a:t>
            </a:r>
            <a:r>
              <a:rPr lang="ru-RU" sz="1400" dirty="0"/>
              <a:t> — это </a:t>
            </a:r>
            <a:r>
              <a:rPr lang="ru-RU" sz="1400" dirty="0" err="1" smtClean="0"/>
              <a:t>распрос-траняющееся</a:t>
            </a:r>
            <a:r>
              <a:rPr lang="ru-RU" sz="1400" dirty="0" smtClean="0"/>
              <a:t> </a:t>
            </a:r>
            <a:r>
              <a:rPr lang="ru-RU" sz="1400" dirty="0"/>
              <a:t>в пространстве </a:t>
            </a:r>
            <a:r>
              <a:rPr lang="ru-RU" sz="1400" dirty="0" smtClean="0"/>
              <a:t>периодически изменяющееся электромагнитное </a:t>
            </a:r>
            <a:r>
              <a:rPr lang="ru-RU" sz="1400" dirty="0"/>
              <a:t>поле.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6285599" y="3651868"/>
                <a:ext cx="1144801" cy="6882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ru-RU" sz="20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ru-RU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𝑐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ru-RU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ru-RU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𝜀𝜇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ru-RU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5599" y="3651868"/>
                <a:ext cx="1144801" cy="6882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Скругленный прямоугольник 13"/>
          <p:cNvSpPr/>
          <p:nvPr/>
        </p:nvSpPr>
        <p:spPr>
          <a:xfrm>
            <a:off x="6285599" y="3651869"/>
            <a:ext cx="1144801" cy="68826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925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  <p:bldP spid="13" grpId="0"/>
      <p:bldP spid="1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949881ad6169d954c635eaad54ed3bd47255a7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LASH_SHOW_AFTER" val="0"/>
  <p:tag name="ISPRING_FLASH_START" val="auto"/>
  <p:tag name="ISPRING_FLASH_TYPE" val="swf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LASH_SHOW_AFTER" val="0"/>
  <p:tag name="ISPRING_FLASH_START" val="auto"/>
  <p:tag name="ISPRING_FLASH_TYPE" val="swf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1009</TotalTime>
  <Words>893</Words>
  <Application>Microsoft Office PowerPoint</Application>
  <PresentationFormat>Экран (16:9)</PresentationFormat>
  <Paragraphs>135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84</cp:revision>
  <dcterms:created xsi:type="dcterms:W3CDTF">2014-01-14T06:24:34Z</dcterms:created>
  <dcterms:modified xsi:type="dcterms:W3CDTF">2014-01-29T08:52:57Z</dcterms:modified>
</cp:coreProperties>
</file>